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9"/>
  </p:handoutMasterIdLst>
  <p:sldIdLst>
    <p:sldId id="257" r:id="rId2"/>
    <p:sldId id="346" r:id="rId3"/>
    <p:sldId id="347" r:id="rId4"/>
    <p:sldId id="287" r:id="rId5"/>
    <p:sldId id="256" r:id="rId6"/>
    <p:sldId id="345" r:id="rId7"/>
    <p:sldId id="349" r:id="rId8"/>
    <p:sldId id="318" r:id="rId9"/>
    <p:sldId id="324" r:id="rId10"/>
    <p:sldId id="319" r:id="rId11"/>
    <p:sldId id="326" r:id="rId12"/>
    <p:sldId id="325" r:id="rId13"/>
    <p:sldId id="320" r:id="rId14"/>
    <p:sldId id="321" r:id="rId15"/>
    <p:sldId id="271" r:id="rId16"/>
    <p:sldId id="350" r:id="rId17"/>
    <p:sldId id="285" r:id="rId18"/>
    <p:sldId id="327" r:id="rId19"/>
    <p:sldId id="328" r:id="rId20"/>
    <p:sldId id="330" r:id="rId21"/>
    <p:sldId id="286" r:id="rId22"/>
    <p:sldId id="338" r:id="rId23"/>
    <p:sldId id="307" r:id="rId24"/>
    <p:sldId id="339" r:id="rId25"/>
    <p:sldId id="340" r:id="rId26"/>
    <p:sldId id="341" r:id="rId27"/>
    <p:sldId id="342" r:id="rId28"/>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Rg st="1" end="25"/>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B4BE"/>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67" autoAdjust="0"/>
    <p:restoredTop sz="95788" autoAdjust="0"/>
  </p:normalViewPr>
  <p:slideViewPr>
    <p:cSldViewPr>
      <p:cViewPr varScale="1">
        <p:scale>
          <a:sx n="63" d="100"/>
          <a:sy n="63" d="100"/>
        </p:scale>
        <p:origin x="1396" y="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ylis BAYVET" userId="4680eecb-c2fe-40ef-9c58-e9aefe28f2b2" providerId="ADAL" clId="{7868B261-FE8E-4A6F-A1C6-109CEFE1F2C4}"/>
    <pc:docChg chg="custSel modSld">
      <pc:chgData name="Maylis BAYVET" userId="4680eecb-c2fe-40ef-9c58-e9aefe28f2b2" providerId="ADAL" clId="{7868B261-FE8E-4A6F-A1C6-109CEFE1F2C4}" dt="2020-09-24T10:27:13.257" v="55"/>
      <pc:docMkLst>
        <pc:docMk/>
      </pc:docMkLst>
      <pc:sldChg chg="modSp mod modAnim">
        <pc:chgData name="Maylis BAYVET" userId="4680eecb-c2fe-40ef-9c58-e9aefe28f2b2" providerId="ADAL" clId="{7868B261-FE8E-4A6F-A1C6-109CEFE1F2C4}" dt="2020-09-24T10:27:13.257" v="55"/>
        <pc:sldMkLst>
          <pc:docMk/>
          <pc:sldMk cId="311903767" sldId="318"/>
        </pc:sldMkLst>
        <pc:spChg chg="mod">
          <ac:chgData name="Maylis BAYVET" userId="4680eecb-c2fe-40ef-9c58-e9aefe28f2b2" providerId="ADAL" clId="{7868B261-FE8E-4A6F-A1C6-109CEFE1F2C4}" dt="2020-09-24T10:26:54.260" v="54" actId="12"/>
          <ac:spMkLst>
            <pc:docMk/>
            <pc:sldMk cId="311903767" sldId="318"/>
            <ac:spMk id="3" creationId="{00000000-0000-0000-0000-000000000000}"/>
          </ac:spMkLst>
        </pc:spChg>
      </pc:sldChg>
      <pc:sldChg chg="addSp modSp mod">
        <pc:chgData name="Maylis BAYVET" userId="4680eecb-c2fe-40ef-9c58-e9aefe28f2b2" providerId="ADAL" clId="{7868B261-FE8E-4A6F-A1C6-109CEFE1F2C4}" dt="2020-09-24T10:20:45.828" v="46" actId="1076"/>
        <pc:sldMkLst>
          <pc:docMk/>
          <pc:sldMk cId="3848667118" sldId="349"/>
        </pc:sldMkLst>
        <pc:spChg chg="mod">
          <ac:chgData name="Maylis BAYVET" userId="4680eecb-c2fe-40ef-9c58-e9aefe28f2b2" providerId="ADAL" clId="{7868B261-FE8E-4A6F-A1C6-109CEFE1F2C4}" dt="2020-09-24T10:20:37.546" v="45" actId="122"/>
          <ac:spMkLst>
            <pc:docMk/>
            <pc:sldMk cId="3848667118" sldId="349"/>
            <ac:spMk id="2" creationId="{00000000-0000-0000-0000-000000000000}"/>
          </ac:spMkLst>
        </pc:spChg>
        <pc:spChg chg="mod">
          <ac:chgData name="Maylis BAYVET" userId="4680eecb-c2fe-40ef-9c58-e9aefe28f2b2" providerId="ADAL" clId="{7868B261-FE8E-4A6F-A1C6-109CEFE1F2C4}" dt="2020-09-24T10:17:01.002" v="14" actId="1076"/>
          <ac:spMkLst>
            <pc:docMk/>
            <pc:sldMk cId="3848667118" sldId="349"/>
            <ac:spMk id="3" creationId="{00000000-0000-0000-0000-000000000000}"/>
          </ac:spMkLst>
        </pc:spChg>
        <pc:picChg chg="add mod">
          <ac:chgData name="Maylis BAYVET" userId="4680eecb-c2fe-40ef-9c58-e9aefe28f2b2" providerId="ADAL" clId="{7868B261-FE8E-4A6F-A1C6-109CEFE1F2C4}" dt="2020-09-24T10:20:45.828" v="46" actId="1076"/>
          <ac:picMkLst>
            <pc:docMk/>
            <pc:sldMk cId="3848667118" sldId="349"/>
            <ac:picMk id="1026" creationId="{70368F4F-74DB-4D43-84E9-1D598D91784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AEFB8BFF-938E-4859-B19C-77E2A879BA79}" type="datetimeFigureOut">
              <a:rPr lang="fr-FR" smtClean="0"/>
              <a:t>23/09/2020</a:t>
            </a:fld>
            <a:endParaRPr lang="fr-FR"/>
          </a:p>
        </p:txBody>
      </p:sp>
      <p:sp>
        <p:nvSpPr>
          <p:cNvPr id="4" name="Espace réservé du pied de page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B0D20D49-19C7-4400-B186-C9241F9DFCDE}" type="slidenum">
              <a:rPr lang="fr-FR" smtClean="0"/>
              <a:t>‹N°›</a:t>
            </a:fld>
            <a:endParaRPr lang="fr-FR"/>
          </a:p>
        </p:txBody>
      </p:sp>
    </p:spTree>
    <p:extLst>
      <p:ext uri="{BB962C8B-B14F-4D97-AF65-F5344CB8AC3E}">
        <p14:creationId xmlns:p14="http://schemas.microsoft.com/office/powerpoint/2010/main" val="78824561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7"/>
            <a:ext cx="7772400" cy="1470025"/>
          </a:xfrm>
        </p:spPr>
        <p:txBody>
          <a:bodyPr>
            <a:normAutofit/>
          </a:bodyPr>
          <a:lstStyle>
            <a:lvl1pPr>
              <a:defRPr sz="4400" b="0">
                <a:solidFill>
                  <a:srgbClr val="006666"/>
                </a:solidFill>
                <a:latin typeface="Arial" panose="020B0604020202020204" pitchFamily="34" charset="0"/>
                <a:cs typeface="Arial" panose="020B0604020202020204" pitchFamily="34" charset="0"/>
              </a:defRPr>
            </a:lvl1pPr>
          </a:lstStyle>
          <a:p>
            <a:r>
              <a:rPr lang="fr-FR" dirty="0"/>
              <a:t>Modifiez le style du titre</a:t>
            </a:r>
          </a:p>
        </p:txBody>
      </p:sp>
      <p:sp>
        <p:nvSpPr>
          <p:cNvPr id="3" name="Sous-titre 2"/>
          <p:cNvSpPr>
            <a:spLocks noGrp="1"/>
          </p:cNvSpPr>
          <p:nvPr>
            <p:ph type="subTitle" idx="1"/>
          </p:nvPr>
        </p:nvSpPr>
        <p:spPr>
          <a:xfrm>
            <a:off x="1371600" y="3886200"/>
            <a:ext cx="6400800" cy="1415008"/>
          </a:xfrm>
        </p:spPr>
        <p:txBody>
          <a:bodyPr>
            <a:normAutofit/>
          </a:bodyPr>
          <a:lstStyle>
            <a:lvl1pPr marL="0" indent="0" algn="ctr">
              <a:buNone/>
              <a:defRPr sz="4000">
                <a:solidFill>
                  <a:schemeClr val="bg1">
                    <a:lumMod val="8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p>
        </p:txBody>
      </p:sp>
    </p:spTree>
    <p:extLst>
      <p:ext uri="{BB962C8B-B14F-4D97-AF65-F5344CB8AC3E}">
        <p14:creationId xmlns:p14="http://schemas.microsoft.com/office/powerpoint/2010/main" val="680205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0"/>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40"/>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DBA0623-C5E8-416E-9EC8-9148E95BEA18}" type="datetimeFigureOut">
              <a:rPr lang="fr-FR" smtClean="0"/>
              <a:t>23/09/2020</a:t>
            </a:fld>
            <a:endParaRPr lang="fr-FR"/>
          </a:p>
        </p:txBody>
      </p:sp>
      <p:sp>
        <p:nvSpPr>
          <p:cNvPr id="5" name="Espace réservé du pied de page 4"/>
          <p:cNvSpPr>
            <a:spLocks noGrp="1"/>
          </p:cNvSpPr>
          <p:nvPr>
            <p:ph type="ftr" sz="quarter" idx="11"/>
          </p:nvPr>
        </p:nvSpPr>
        <p:spPr>
          <a:xfrm>
            <a:off x="2348880" y="5229202"/>
            <a:ext cx="156592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3329608" y="5661250"/>
            <a:ext cx="1674440" cy="365125"/>
          </a:xfrm>
          <a:prstGeom prst="rect">
            <a:avLst/>
          </a:prstGeom>
        </p:spPr>
        <p:txBody>
          <a:bodyPr/>
          <a:lstStyle/>
          <a:p>
            <a:fld id="{5F8B523F-838D-4AE1-82C6-85EFC1C2E4FC}" type="slidenum">
              <a:rPr lang="fr-FR" smtClean="0"/>
              <a:t>‹N°›</a:t>
            </a:fld>
            <a:endParaRPr lang="fr-FR"/>
          </a:p>
        </p:txBody>
      </p:sp>
    </p:spTree>
    <p:extLst>
      <p:ext uri="{BB962C8B-B14F-4D97-AF65-F5344CB8AC3E}">
        <p14:creationId xmlns:p14="http://schemas.microsoft.com/office/powerpoint/2010/main" val="1511160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829741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68520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99792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6DBA0623-C5E8-416E-9EC8-9148E95BEA18}" type="datetimeFigureOut">
              <a:rPr lang="fr-FR" smtClean="0"/>
              <a:t>23/09/2020</a:t>
            </a:fld>
            <a:endParaRPr lang="fr-FR"/>
          </a:p>
        </p:txBody>
      </p:sp>
      <p:sp>
        <p:nvSpPr>
          <p:cNvPr id="4" name="Espace réservé du pied de page 3"/>
          <p:cNvSpPr>
            <a:spLocks noGrp="1"/>
          </p:cNvSpPr>
          <p:nvPr>
            <p:ph type="ftr" sz="quarter" idx="11"/>
          </p:nvPr>
        </p:nvSpPr>
        <p:spPr>
          <a:xfrm>
            <a:off x="2348880" y="5229202"/>
            <a:ext cx="1565920" cy="365125"/>
          </a:xfrm>
          <a:prstGeom prst="rect">
            <a:avLst/>
          </a:prstGeom>
        </p:spPr>
        <p:txBody>
          <a:bodyPr/>
          <a:lstStyle/>
          <a:p>
            <a:endParaRPr lang="fr-FR"/>
          </a:p>
        </p:txBody>
      </p:sp>
      <p:sp>
        <p:nvSpPr>
          <p:cNvPr id="5" name="Espace réservé du numéro de diapositive 4"/>
          <p:cNvSpPr>
            <a:spLocks noGrp="1"/>
          </p:cNvSpPr>
          <p:nvPr>
            <p:ph type="sldNum" sz="quarter" idx="12"/>
          </p:nvPr>
        </p:nvSpPr>
        <p:spPr>
          <a:xfrm>
            <a:off x="3329608" y="5661250"/>
            <a:ext cx="1674440" cy="365125"/>
          </a:xfrm>
          <a:prstGeom prst="rect">
            <a:avLst/>
          </a:prstGeom>
        </p:spPr>
        <p:txBody>
          <a:bodyPr/>
          <a:lstStyle/>
          <a:p>
            <a:fld id="{5F8B523F-838D-4AE1-82C6-85EFC1C2E4FC}" type="slidenum">
              <a:rPr lang="fr-FR" smtClean="0"/>
              <a:t>‹N°›</a:t>
            </a:fld>
            <a:endParaRPr lang="fr-FR"/>
          </a:p>
        </p:txBody>
      </p:sp>
    </p:spTree>
    <p:extLst>
      <p:ext uri="{BB962C8B-B14F-4D97-AF65-F5344CB8AC3E}">
        <p14:creationId xmlns:p14="http://schemas.microsoft.com/office/powerpoint/2010/main" val="1802846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DBA0623-C5E8-416E-9EC8-9148E95BEA18}" type="datetimeFigureOut">
              <a:rPr lang="fr-FR" smtClean="0"/>
              <a:t>23/09/2020</a:t>
            </a:fld>
            <a:endParaRPr lang="fr-FR"/>
          </a:p>
        </p:txBody>
      </p:sp>
      <p:sp>
        <p:nvSpPr>
          <p:cNvPr id="3" name="Espace réservé du pied de page 2"/>
          <p:cNvSpPr>
            <a:spLocks noGrp="1"/>
          </p:cNvSpPr>
          <p:nvPr>
            <p:ph type="ftr" sz="quarter" idx="11"/>
          </p:nvPr>
        </p:nvSpPr>
        <p:spPr>
          <a:xfrm>
            <a:off x="2348880" y="5229202"/>
            <a:ext cx="156592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a:xfrm>
            <a:off x="3329608" y="5661250"/>
            <a:ext cx="1674440" cy="365125"/>
          </a:xfrm>
          <a:prstGeom prst="rect">
            <a:avLst/>
          </a:prstGeom>
        </p:spPr>
        <p:txBody>
          <a:bodyPr/>
          <a:lstStyle/>
          <a:p>
            <a:fld id="{5F8B523F-838D-4AE1-82C6-85EFC1C2E4FC}" type="slidenum">
              <a:rPr lang="fr-FR" smtClean="0"/>
              <a:t>‹N°›</a:t>
            </a:fld>
            <a:endParaRPr lang="fr-FR"/>
          </a:p>
        </p:txBody>
      </p:sp>
    </p:spTree>
    <p:extLst>
      <p:ext uri="{BB962C8B-B14F-4D97-AF65-F5344CB8AC3E}">
        <p14:creationId xmlns:p14="http://schemas.microsoft.com/office/powerpoint/2010/main" val="1568717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73050"/>
            <a:ext cx="3008313" cy="1162050"/>
          </a:xfrm>
        </p:spPr>
        <p:txBody>
          <a:bodyPr anchor="b"/>
          <a:lstStyle>
            <a:lvl1pPr algn="l">
              <a:defRPr sz="2000" b="1"/>
            </a:lvl1pPr>
          </a:lstStyle>
          <a:p>
            <a:r>
              <a:rPr lang="fr-FR" dirty="0"/>
              <a:t>Modifiez le style du titre</a:t>
            </a:r>
          </a:p>
        </p:txBody>
      </p:sp>
      <p:sp>
        <p:nvSpPr>
          <p:cNvPr id="3" name="Espace réservé du contenu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DBA0623-C5E8-416E-9EC8-9148E95BEA18}" type="datetimeFigureOut">
              <a:rPr lang="fr-FR" smtClean="0"/>
              <a:t>23/09/2020</a:t>
            </a:fld>
            <a:endParaRPr lang="fr-FR"/>
          </a:p>
        </p:txBody>
      </p:sp>
      <p:sp>
        <p:nvSpPr>
          <p:cNvPr id="6" name="Espace réservé du pied de page 5"/>
          <p:cNvSpPr>
            <a:spLocks noGrp="1"/>
          </p:cNvSpPr>
          <p:nvPr>
            <p:ph type="ftr" sz="quarter" idx="11"/>
          </p:nvPr>
        </p:nvSpPr>
        <p:spPr>
          <a:xfrm>
            <a:off x="2348880" y="5229202"/>
            <a:ext cx="156592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3329608" y="5661250"/>
            <a:ext cx="1674440" cy="365125"/>
          </a:xfrm>
          <a:prstGeom prst="rect">
            <a:avLst/>
          </a:prstGeom>
        </p:spPr>
        <p:txBody>
          <a:bodyPr/>
          <a:lstStyle/>
          <a:p>
            <a:fld id="{5F8B523F-838D-4AE1-82C6-85EFC1C2E4FC}" type="slidenum">
              <a:rPr lang="fr-FR" smtClean="0"/>
              <a:t>‹N°›</a:t>
            </a:fld>
            <a:endParaRPr lang="fr-FR"/>
          </a:p>
        </p:txBody>
      </p:sp>
    </p:spTree>
    <p:extLst>
      <p:ext uri="{BB962C8B-B14F-4D97-AF65-F5344CB8AC3E}">
        <p14:creationId xmlns:p14="http://schemas.microsoft.com/office/powerpoint/2010/main" val="3018463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Tree>
    <p:extLst>
      <p:ext uri="{BB962C8B-B14F-4D97-AF65-F5344CB8AC3E}">
        <p14:creationId xmlns:p14="http://schemas.microsoft.com/office/powerpoint/2010/main" val="1457773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DBA0623-C5E8-416E-9EC8-9148E95BEA18}" type="datetimeFigureOut">
              <a:rPr lang="fr-FR" smtClean="0"/>
              <a:t>23/09/2020</a:t>
            </a:fld>
            <a:endParaRPr lang="fr-FR"/>
          </a:p>
        </p:txBody>
      </p:sp>
      <p:sp>
        <p:nvSpPr>
          <p:cNvPr id="5" name="Espace réservé du pied de page 4"/>
          <p:cNvSpPr>
            <a:spLocks noGrp="1"/>
          </p:cNvSpPr>
          <p:nvPr>
            <p:ph type="ftr" sz="quarter" idx="11"/>
          </p:nvPr>
        </p:nvSpPr>
        <p:spPr>
          <a:xfrm>
            <a:off x="2348880" y="5229202"/>
            <a:ext cx="156592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3329608" y="5661250"/>
            <a:ext cx="1674440" cy="365125"/>
          </a:xfrm>
          <a:prstGeom prst="rect">
            <a:avLst/>
          </a:prstGeom>
        </p:spPr>
        <p:txBody>
          <a:bodyPr/>
          <a:lstStyle/>
          <a:p>
            <a:fld id="{5F8B523F-838D-4AE1-82C6-85EFC1C2E4FC}" type="slidenum">
              <a:rPr lang="fr-FR" smtClean="0"/>
              <a:t>‹N°›</a:t>
            </a:fld>
            <a:endParaRPr lang="fr-FR"/>
          </a:p>
        </p:txBody>
      </p:sp>
    </p:spTree>
    <p:extLst>
      <p:ext uri="{BB962C8B-B14F-4D97-AF65-F5344CB8AC3E}">
        <p14:creationId xmlns:p14="http://schemas.microsoft.com/office/powerpoint/2010/main" val="182116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e la date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BA0623-C5E8-416E-9EC8-9148E95BEA18}" type="datetimeFigureOut">
              <a:rPr lang="fr-FR" smtClean="0"/>
              <a:t>23/09/2020</a:t>
            </a:fld>
            <a:endParaRPr lang="fr-FR"/>
          </a:p>
        </p:txBody>
      </p:sp>
      <p:sp>
        <p:nvSpPr>
          <p:cNvPr id="8" name="Freeform 34"/>
          <p:cNvSpPr>
            <a:spLocks/>
          </p:cNvSpPr>
          <p:nvPr userDrawn="1"/>
        </p:nvSpPr>
        <p:spPr bwMode="auto">
          <a:xfrm>
            <a:off x="-36512" y="0"/>
            <a:ext cx="3096267" cy="6858000"/>
          </a:xfrm>
          <a:custGeom>
            <a:avLst/>
            <a:gdLst>
              <a:gd name="T0" fmla="+- 0 1140 1140"/>
              <a:gd name="T1" fmla="*/ T0 w 10466"/>
              <a:gd name="T2" fmla="+- 0 13544 1140"/>
              <a:gd name="T3" fmla="*/ 13544 h 12404"/>
              <a:gd name="T4" fmla="+- 0 11606 1140"/>
              <a:gd name="T5" fmla="*/ T4 w 10466"/>
              <a:gd name="T6" fmla="+- 0 13544 1140"/>
              <a:gd name="T7" fmla="*/ 13544 h 12404"/>
              <a:gd name="T8" fmla="+- 0 11606 1140"/>
              <a:gd name="T9" fmla="*/ T8 w 10466"/>
              <a:gd name="T10" fmla="+- 0 1140 1140"/>
              <a:gd name="T11" fmla="*/ 1140 h 12404"/>
              <a:gd name="T12" fmla="+- 0 1140 1140"/>
              <a:gd name="T13" fmla="*/ T12 w 10466"/>
              <a:gd name="T14" fmla="+- 0 1140 1140"/>
              <a:gd name="T15" fmla="*/ 1140 h 12404"/>
              <a:gd name="T16" fmla="+- 0 1140 1140"/>
              <a:gd name="T17" fmla="*/ T16 w 10466"/>
              <a:gd name="T18" fmla="+- 0 13544 1140"/>
              <a:gd name="T19" fmla="*/ 13544 h 12404"/>
            </a:gdLst>
            <a:ahLst/>
            <a:cxnLst>
              <a:cxn ang="0">
                <a:pos x="T1" y="T3"/>
              </a:cxn>
              <a:cxn ang="0">
                <a:pos x="T5" y="T7"/>
              </a:cxn>
              <a:cxn ang="0">
                <a:pos x="T9" y="T11"/>
              </a:cxn>
              <a:cxn ang="0">
                <a:pos x="T13" y="T15"/>
              </a:cxn>
              <a:cxn ang="0">
                <a:pos x="T17" y="T19"/>
              </a:cxn>
            </a:cxnLst>
            <a:rect l="0" t="0" r="r" b="b"/>
            <a:pathLst>
              <a:path w="10466" h="12404">
                <a:moveTo>
                  <a:pt x="0" y="12404"/>
                </a:moveTo>
                <a:lnTo>
                  <a:pt x="10466" y="12404"/>
                </a:lnTo>
                <a:lnTo>
                  <a:pt x="10466" y="0"/>
                </a:lnTo>
                <a:lnTo>
                  <a:pt x="0" y="0"/>
                </a:lnTo>
                <a:lnTo>
                  <a:pt x="0" y="12404"/>
                </a:lnTo>
              </a:path>
            </a:pathLst>
          </a:custGeom>
          <a:solidFill>
            <a:srgbClr val="4EB4B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fr-FR" sz="1800" dirty="0"/>
          </a:p>
        </p:txBody>
      </p:sp>
      <p:sp>
        <p:nvSpPr>
          <p:cNvPr id="9" name="Freeform 32"/>
          <p:cNvSpPr>
            <a:spLocks/>
          </p:cNvSpPr>
          <p:nvPr userDrawn="1"/>
        </p:nvSpPr>
        <p:spPr bwMode="auto">
          <a:xfrm>
            <a:off x="473661" y="5060"/>
            <a:ext cx="3738300" cy="6852940"/>
          </a:xfrm>
          <a:custGeom>
            <a:avLst/>
            <a:gdLst>
              <a:gd name="T0" fmla="+- 0 9639 2829"/>
              <a:gd name="T1" fmla="*/ T0 w 9780"/>
              <a:gd name="T2" fmla="+- 0 349 349"/>
              <a:gd name="T3" fmla="*/ 349 h 13798"/>
              <a:gd name="T4" fmla="+- 0 9080 2829"/>
              <a:gd name="T5" fmla="*/ T4 w 9780"/>
              <a:gd name="T6" fmla="+- 0 372 349"/>
              <a:gd name="T7" fmla="*/ 372 h 13798"/>
              <a:gd name="T8" fmla="+- 0 8534 2829"/>
              <a:gd name="T9" fmla="*/ T8 w 9780"/>
              <a:gd name="T10" fmla="+- 0 439 349"/>
              <a:gd name="T11" fmla="*/ 439 h 13798"/>
              <a:gd name="T12" fmla="+- 0 8002 2829"/>
              <a:gd name="T13" fmla="*/ T12 w 9780"/>
              <a:gd name="T14" fmla="+- 0 550 349"/>
              <a:gd name="T15" fmla="*/ 550 h 13798"/>
              <a:gd name="T16" fmla="+- 0 7486 2829"/>
              <a:gd name="T17" fmla="*/ T16 w 9780"/>
              <a:gd name="T18" fmla="+- 0 701 349"/>
              <a:gd name="T19" fmla="*/ 701 h 13798"/>
              <a:gd name="T20" fmla="+- 0 6988 2829"/>
              <a:gd name="T21" fmla="*/ T20 w 9780"/>
              <a:gd name="T22" fmla="+- 0 891 349"/>
              <a:gd name="T23" fmla="*/ 891 h 13798"/>
              <a:gd name="T24" fmla="+- 0 6509 2829"/>
              <a:gd name="T25" fmla="*/ T24 w 9780"/>
              <a:gd name="T26" fmla="+- 0 1119 349"/>
              <a:gd name="T27" fmla="*/ 1119 h 13798"/>
              <a:gd name="T28" fmla="+- 0 6052 2829"/>
              <a:gd name="T29" fmla="*/ T28 w 9780"/>
              <a:gd name="T30" fmla="+- 0 1383 349"/>
              <a:gd name="T31" fmla="*/ 1383 h 13798"/>
              <a:gd name="T32" fmla="+- 0 5617 2829"/>
              <a:gd name="T33" fmla="*/ T32 w 9780"/>
              <a:gd name="T34" fmla="+- 0 1680 349"/>
              <a:gd name="T35" fmla="*/ 1680 h 13798"/>
              <a:gd name="T36" fmla="+- 0 5207 2829"/>
              <a:gd name="T37" fmla="*/ T36 w 9780"/>
              <a:gd name="T38" fmla="+- 0 2010 349"/>
              <a:gd name="T39" fmla="*/ 2010 h 13798"/>
              <a:gd name="T40" fmla="+- 0 4824 2829"/>
              <a:gd name="T41" fmla="*/ T40 w 9780"/>
              <a:gd name="T42" fmla="+- 0 2370 349"/>
              <a:gd name="T43" fmla="*/ 2370 h 13798"/>
              <a:gd name="T44" fmla="+- 0 4469 2829"/>
              <a:gd name="T45" fmla="*/ T44 w 9780"/>
              <a:gd name="T46" fmla="+- 0 2758 349"/>
              <a:gd name="T47" fmla="*/ 2758 h 13798"/>
              <a:gd name="T48" fmla="+- 0 4143 2829"/>
              <a:gd name="T49" fmla="*/ T48 w 9780"/>
              <a:gd name="T50" fmla="+- 0 3174 349"/>
              <a:gd name="T51" fmla="*/ 3174 h 13798"/>
              <a:gd name="T52" fmla="+- 0 3850 2829"/>
              <a:gd name="T53" fmla="*/ T52 w 9780"/>
              <a:gd name="T54" fmla="+- 0 3614 349"/>
              <a:gd name="T55" fmla="*/ 3614 h 13798"/>
              <a:gd name="T56" fmla="+- 0 3589 2829"/>
              <a:gd name="T57" fmla="*/ T56 w 9780"/>
              <a:gd name="T58" fmla="+- 0 4078 349"/>
              <a:gd name="T59" fmla="*/ 4078 h 13798"/>
              <a:gd name="T60" fmla="+- 0 3365 2829"/>
              <a:gd name="T61" fmla="*/ T60 w 9780"/>
              <a:gd name="T62" fmla="+- 0 4563 349"/>
              <a:gd name="T63" fmla="*/ 4563 h 13798"/>
              <a:gd name="T64" fmla="+- 0 3177 2829"/>
              <a:gd name="T65" fmla="*/ T64 w 9780"/>
              <a:gd name="T66" fmla="+- 0 5067 349"/>
              <a:gd name="T67" fmla="*/ 5067 h 13798"/>
              <a:gd name="T68" fmla="+- 0 3027 2829"/>
              <a:gd name="T69" fmla="*/ T68 w 9780"/>
              <a:gd name="T70" fmla="+- 0 5590 349"/>
              <a:gd name="T71" fmla="*/ 5590 h 13798"/>
              <a:gd name="T72" fmla="+- 0 2919 2829"/>
              <a:gd name="T73" fmla="*/ T72 w 9780"/>
              <a:gd name="T74" fmla="+- 0 6129 349"/>
              <a:gd name="T75" fmla="*/ 6129 h 13798"/>
              <a:gd name="T76" fmla="+- 0 2852 2829"/>
              <a:gd name="T77" fmla="*/ T76 w 9780"/>
              <a:gd name="T78" fmla="+- 0 6682 349"/>
              <a:gd name="T79" fmla="*/ 6682 h 13798"/>
              <a:gd name="T80" fmla="+- 0 2829 2829"/>
              <a:gd name="T81" fmla="*/ T80 w 9780"/>
              <a:gd name="T82" fmla="+- 0 7248 349"/>
              <a:gd name="T83" fmla="*/ 7248 h 13798"/>
              <a:gd name="T84" fmla="+- 0 2852 2829"/>
              <a:gd name="T85" fmla="*/ T84 w 9780"/>
              <a:gd name="T86" fmla="+- 0 7814 349"/>
              <a:gd name="T87" fmla="*/ 7814 h 13798"/>
              <a:gd name="T88" fmla="+- 0 2919 2829"/>
              <a:gd name="T89" fmla="*/ T88 w 9780"/>
              <a:gd name="T90" fmla="+- 0 8367 349"/>
              <a:gd name="T91" fmla="*/ 8367 h 13798"/>
              <a:gd name="T92" fmla="+- 0 3027 2829"/>
              <a:gd name="T93" fmla="*/ T92 w 9780"/>
              <a:gd name="T94" fmla="+- 0 8906 349"/>
              <a:gd name="T95" fmla="*/ 8906 h 13798"/>
              <a:gd name="T96" fmla="+- 0 3177 2829"/>
              <a:gd name="T97" fmla="*/ T96 w 9780"/>
              <a:gd name="T98" fmla="+- 0 9429 349"/>
              <a:gd name="T99" fmla="*/ 9429 h 13798"/>
              <a:gd name="T100" fmla="+- 0 3365 2829"/>
              <a:gd name="T101" fmla="*/ T100 w 9780"/>
              <a:gd name="T102" fmla="+- 0 9933 349"/>
              <a:gd name="T103" fmla="*/ 9933 h 13798"/>
              <a:gd name="T104" fmla="+- 0 3589 2829"/>
              <a:gd name="T105" fmla="*/ T104 w 9780"/>
              <a:gd name="T106" fmla="+- 0 10418 349"/>
              <a:gd name="T107" fmla="*/ 10418 h 13798"/>
              <a:gd name="T108" fmla="+- 0 3850 2829"/>
              <a:gd name="T109" fmla="*/ T108 w 9780"/>
              <a:gd name="T110" fmla="+- 0 10882 349"/>
              <a:gd name="T111" fmla="*/ 10882 h 13798"/>
              <a:gd name="T112" fmla="+- 0 4143 2829"/>
              <a:gd name="T113" fmla="*/ T112 w 9780"/>
              <a:gd name="T114" fmla="+- 0 11322 349"/>
              <a:gd name="T115" fmla="*/ 11322 h 13798"/>
              <a:gd name="T116" fmla="+- 0 4469 2829"/>
              <a:gd name="T117" fmla="*/ T116 w 9780"/>
              <a:gd name="T118" fmla="+- 0 11738 349"/>
              <a:gd name="T119" fmla="*/ 11738 h 13798"/>
              <a:gd name="T120" fmla="+- 0 4824 2829"/>
              <a:gd name="T121" fmla="*/ T120 w 9780"/>
              <a:gd name="T122" fmla="+- 0 12126 349"/>
              <a:gd name="T123" fmla="*/ 12126 h 13798"/>
              <a:gd name="T124" fmla="+- 0 5207 2829"/>
              <a:gd name="T125" fmla="*/ T124 w 9780"/>
              <a:gd name="T126" fmla="+- 0 12486 349"/>
              <a:gd name="T127" fmla="*/ 12486 h 13798"/>
              <a:gd name="T128" fmla="+- 0 5617 2829"/>
              <a:gd name="T129" fmla="*/ T128 w 9780"/>
              <a:gd name="T130" fmla="+- 0 12816 349"/>
              <a:gd name="T131" fmla="*/ 12816 h 13798"/>
              <a:gd name="T132" fmla="+- 0 6052 2829"/>
              <a:gd name="T133" fmla="*/ T132 w 9780"/>
              <a:gd name="T134" fmla="+- 0 13113 349"/>
              <a:gd name="T135" fmla="*/ 13113 h 13798"/>
              <a:gd name="T136" fmla="+- 0 6509 2829"/>
              <a:gd name="T137" fmla="*/ T136 w 9780"/>
              <a:gd name="T138" fmla="+- 0 13377 349"/>
              <a:gd name="T139" fmla="*/ 13377 h 13798"/>
              <a:gd name="T140" fmla="+- 0 6988 2829"/>
              <a:gd name="T141" fmla="*/ T140 w 9780"/>
              <a:gd name="T142" fmla="+- 0 13605 349"/>
              <a:gd name="T143" fmla="*/ 13605 h 13798"/>
              <a:gd name="T144" fmla="+- 0 7486 2829"/>
              <a:gd name="T145" fmla="*/ T144 w 9780"/>
              <a:gd name="T146" fmla="+- 0 13795 349"/>
              <a:gd name="T147" fmla="*/ 13795 h 13798"/>
              <a:gd name="T148" fmla="+- 0 8002 2829"/>
              <a:gd name="T149" fmla="*/ T148 w 9780"/>
              <a:gd name="T150" fmla="+- 0 13946 349"/>
              <a:gd name="T151" fmla="*/ 13946 h 13798"/>
              <a:gd name="T152" fmla="+- 0 8534 2829"/>
              <a:gd name="T153" fmla="*/ T152 w 9780"/>
              <a:gd name="T154" fmla="+- 0 14057 349"/>
              <a:gd name="T155" fmla="*/ 14057 h 13798"/>
              <a:gd name="T156" fmla="+- 0 9080 2829"/>
              <a:gd name="T157" fmla="*/ T156 w 9780"/>
              <a:gd name="T158" fmla="+- 0 14124 349"/>
              <a:gd name="T159" fmla="*/ 14124 h 13798"/>
              <a:gd name="T160" fmla="+- 0 9639 2829"/>
              <a:gd name="T161" fmla="*/ T160 w 9780"/>
              <a:gd name="T162" fmla="+- 0 14147 349"/>
              <a:gd name="T163" fmla="*/ 14147 h 13798"/>
              <a:gd name="T164" fmla="+- 0 10197 2829"/>
              <a:gd name="T165" fmla="*/ T164 w 9780"/>
              <a:gd name="T166" fmla="+- 0 14124 349"/>
              <a:gd name="T167" fmla="*/ 14124 h 13798"/>
              <a:gd name="T168" fmla="+- 0 10743 2829"/>
              <a:gd name="T169" fmla="*/ T168 w 9780"/>
              <a:gd name="T170" fmla="+- 0 14057 349"/>
              <a:gd name="T171" fmla="*/ 14057 h 13798"/>
              <a:gd name="T172" fmla="+- 0 11275 2829"/>
              <a:gd name="T173" fmla="*/ T172 w 9780"/>
              <a:gd name="T174" fmla="+- 0 13946 349"/>
              <a:gd name="T175" fmla="*/ 13946 h 13798"/>
              <a:gd name="T176" fmla="+- 0 11791 2829"/>
              <a:gd name="T177" fmla="*/ T176 w 9780"/>
              <a:gd name="T178" fmla="+- 0 13795 349"/>
              <a:gd name="T179" fmla="*/ 13795 h 13798"/>
              <a:gd name="T180" fmla="+- 0 12289 2829"/>
              <a:gd name="T181" fmla="*/ T180 w 9780"/>
              <a:gd name="T182" fmla="+- 0 13605 349"/>
              <a:gd name="T183" fmla="*/ 13605 h 13798"/>
              <a:gd name="T184" fmla="+- 0 12609 2829"/>
              <a:gd name="T185" fmla="*/ T184 w 9780"/>
              <a:gd name="T186" fmla="+- 0 13452 349"/>
              <a:gd name="T187" fmla="*/ 13452 h 13798"/>
              <a:gd name="T188" fmla="+- 0 12609 2829"/>
              <a:gd name="T189" fmla="*/ T188 w 9780"/>
              <a:gd name="T190" fmla="+- 0 1044 349"/>
              <a:gd name="T191" fmla="*/ 1044 h 13798"/>
              <a:gd name="T192" fmla="+- 0 12289 2829"/>
              <a:gd name="T193" fmla="*/ T192 w 9780"/>
              <a:gd name="T194" fmla="+- 0 891 349"/>
              <a:gd name="T195" fmla="*/ 891 h 13798"/>
              <a:gd name="T196" fmla="+- 0 11791 2829"/>
              <a:gd name="T197" fmla="*/ T196 w 9780"/>
              <a:gd name="T198" fmla="+- 0 701 349"/>
              <a:gd name="T199" fmla="*/ 701 h 13798"/>
              <a:gd name="T200" fmla="+- 0 11275 2829"/>
              <a:gd name="T201" fmla="*/ T200 w 9780"/>
              <a:gd name="T202" fmla="+- 0 550 349"/>
              <a:gd name="T203" fmla="*/ 550 h 13798"/>
              <a:gd name="T204" fmla="+- 0 10743 2829"/>
              <a:gd name="T205" fmla="*/ T204 w 9780"/>
              <a:gd name="T206" fmla="+- 0 439 349"/>
              <a:gd name="T207" fmla="*/ 439 h 13798"/>
              <a:gd name="T208" fmla="+- 0 10197 2829"/>
              <a:gd name="T209" fmla="*/ T208 w 9780"/>
              <a:gd name="T210" fmla="+- 0 372 349"/>
              <a:gd name="T211" fmla="*/ 372 h 13798"/>
              <a:gd name="T212" fmla="+- 0 9639 2829"/>
              <a:gd name="T213" fmla="*/ T212 w 9780"/>
              <a:gd name="T214" fmla="+- 0 349 349"/>
              <a:gd name="T215" fmla="*/ 349 h 1379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Lst>
            <a:rect l="0" t="0" r="r" b="b"/>
            <a:pathLst>
              <a:path w="9780" h="13798">
                <a:moveTo>
                  <a:pt x="6810" y="0"/>
                </a:moveTo>
                <a:lnTo>
                  <a:pt x="6251" y="23"/>
                </a:lnTo>
                <a:lnTo>
                  <a:pt x="5705" y="90"/>
                </a:lnTo>
                <a:lnTo>
                  <a:pt x="5173" y="201"/>
                </a:lnTo>
                <a:lnTo>
                  <a:pt x="4657" y="352"/>
                </a:lnTo>
                <a:lnTo>
                  <a:pt x="4159" y="542"/>
                </a:lnTo>
                <a:lnTo>
                  <a:pt x="3680" y="770"/>
                </a:lnTo>
                <a:lnTo>
                  <a:pt x="3223" y="1034"/>
                </a:lnTo>
                <a:lnTo>
                  <a:pt x="2788" y="1331"/>
                </a:lnTo>
                <a:lnTo>
                  <a:pt x="2378" y="1661"/>
                </a:lnTo>
                <a:lnTo>
                  <a:pt x="1995" y="2021"/>
                </a:lnTo>
                <a:lnTo>
                  <a:pt x="1640" y="2409"/>
                </a:lnTo>
                <a:lnTo>
                  <a:pt x="1314" y="2825"/>
                </a:lnTo>
                <a:lnTo>
                  <a:pt x="1021" y="3265"/>
                </a:lnTo>
                <a:lnTo>
                  <a:pt x="760" y="3729"/>
                </a:lnTo>
                <a:lnTo>
                  <a:pt x="536" y="4214"/>
                </a:lnTo>
                <a:lnTo>
                  <a:pt x="348" y="4718"/>
                </a:lnTo>
                <a:lnTo>
                  <a:pt x="198" y="5241"/>
                </a:lnTo>
                <a:lnTo>
                  <a:pt x="90" y="5780"/>
                </a:lnTo>
                <a:lnTo>
                  <a:pt x="23" y="6333"/>
                </a:lnTo>
                <a:lnTo>
                  <a:pt x="0" y="6899"/>
                </a:lnTo>
                <a:lnTo>
                  <a:pt x="23" y="7465"/>
                </a:lnTo>
                <a:lnTo>
                  <a:pt x="90" y="8018"/>
                </a:lnTo>
                <a:lnTo>
                  <a:pt x="198" y="8557"/>
                </a:lnTo>
                <a:lnTo>
                  <a:pt x="348" y="9080"/>
                </a:lnTo>
                <a:lnTo>
                  <a:pt x="536" y="9584"/>
                </a:lnTo>
                <a:lnTo>
                  <a:pt x="760" y="10069"/>
                </a:lnTo>
                <a:lnTo>
                  <a:pt x="1021" y="10533"/>
                </a:lnTo>
                <a:lnTo>
                  <a:pt x="1314" y="10973"/>
                </a:lnTo>
                <a:lnTo>
                  <a:pt x="1640" y="11389"/>
                </a:lnTo>
                <a:lnTo>
                  <a:pt x="1995" y="11777"/>
                </a:lnTo>
                <a:lnTo>
                  <a:pt x="2378" y="12137"/>
                </a:lnTo>
                <a:lnTo>
                  <a:pt x="2788" y="12467"/>
                </a:lnTo>
                <a:lnTo>
                  <a:pt x="3223" y="12764"/>
                </a:lnTo>
                <a:lnTo>
                  <a:pt x="3680" y="13028"/>
                </a:lnTo>
                <a:lnTo>
                  <a:pt x="4159" y="13256"/>
                </a:lnTo>
                <a:lnTo>
                  <a:pt x="4657" y="13446"/>
                </a:lnTo>
                <a:lnTo>
                  <a:pt x="5173" y="13597"/>
                </a:lnTo>
                <a:lnTo>
                  <a:pt x="5705" y="13708"/>
                </a:lnTo>
                <a:lnTo>
                  <a:pt x="6251" y="13775"/>
                </a:lnTo>
                <a:lnTo>
                  <a:pt x="6810" y="13798"/>
                </a:lnTo>
                <a:lnTo>
                  <a:pt x="7368" y="13775"/>
                </a:lnTo>
                <a:lnTo>
                  <a:pt x="7914" y="13708"/>
                </a:lnTo>
                <a:lnTo>
                  <a:pt x="8446" y="13597"/>
                </a:lnTo>
                <a:lnTo>
                  <a:pt x="8962" y="13446"/>
                </a:lnTo>
                <a:lnTo>
                  <a:pt x="9460" y="13256"/>
                </a:lnTo>
                <a:lnTo>
                  <a:pt x="9780" y="13103"/>
                </a:lnTo>
                <a:lnTo>
                  <a:pt x="9780" y="695"/>
                </a:lnTo>
                <a:lnTo>
                  <a:pt x="9460" y="542"/>
                </a:lnTo>
                <a:lnTo>
                  <a:pt x="8962" y="352"/>
                </a:lnTo>
                <a:lnTo>
                  <a:pt x="8446" y="201"/>
                </a:lnTo>
                <a:lnTo>
                  <a:pt x="7914" y="90"/>
                </a:lnTo>
                <a:lnTo>
                  <a:pt x="7368" y="23"/>
                </a:lnTo>
                <a:lnTo>
                  <a:pt x="681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fr-FR" sz="1800"/>
          </a:p>
        </p:txBody>
      </p:sp>
      <p:sp>
        <p:nvSpPr>
          <p:cNvPr id="13" name="Espace réservé du numéro de diapositive 5"/>
          <p:cNvSpPr>
            <a:spLocks noGrp="1"/>
          </p:cNvSpPr>
          <p:nvPr>
            <p:ph type="sldNum" sz="quarter" idx="4"/>
          </p:nvPr>
        </p:nvSpPr>
        <p:spPr>
          <a:xfrm>
            <a:off x="70178" y="6309322"/>
            <a:ext cx="1597348" cy="365125"/>
          </a:xfrm>
          <a:prstGeom prst="rect">
            <a:avLst/>
          </a:prstGeom>
        </p:spPr>
        <p:txBody>
          <a:bodyPr/>
          <a:lstStyle/>
          <a:p>
            <a:fld id="{5F8B523F-838D-4AE1-82C6-85EFC1C2E4FC}" type="slidenum">
              <a:rPr lang="fr-FR" smtClean="0"/>
              <a:t>‹N°›</a:t>
            </a:fld>
            <a:endParaRPr lang="fr-FR" dirty="0"/>
          </a:p>
        </p:txBody>
      </p:sp>
      <p:sp>
        <p:nvSpPr>
          <p:cNvPr id="16" name="Arc 15"/>
          <p:cNvSpPr/>
          <p:nvPr userDrawn="1"/>
        </p:nvSpPr>
        <p:spPr>
          <a:xfrm rot="10107132">
            <a:off x="-385440" y="4064452"/>
            <a:ext cx="2936340" cy="1846749"/>
          </a:xfrm>
          <a:prstGeom prst="arc">
            <a:avLst>
              <a:gd name="adj1" fmla="val 16200000"/>
              <a:gd name="adj2" fmla="val 20271196"/>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800"/>
          </a:p>
        </p:txBody>
      </p:sp>
      <p:sp>
        <p:nvSpPr>
          <p:cNvPr id="3" name="Espace réservé du texte 2"/>
          <p:cNvSpPr>
            <a:spLocks noGrp="1"/>
          </p:cNvSpPr>
          <p:nvPr>
            <p:ph type="body" idx="1"/>
          </p:nvPr>
        </p:nvSpPr>
        <p:spPr>
          <a:xfrm>
            <a:off x="1403648" y="1600202"/>
            <a:ext cx="7560840" cy="4525963"/>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Espace réservé du titre 1"/>
          <p:cNvSpPr>
            <a:spLocks noGrp="1"/>
          </p:cNvSpPr>
          <p:nvPr>
            <p:ph type="title"/>
          </p:nvPr>
        </p:nvSpPr>
        <p:spPr>
          <a:xfrm>
            <a:off x="1619672" y="274638"/>
            <a:ext cx="7355160" cy="1143000"/>
          </a:xfrm>
          <a:prstGeom prst="rect">
            <a:avLst/>
          </a:prstGeom>
        </p:spPr>
        <p:txBody>
          <a:bodyPr vert="horz" lIns="91440" tIns="45720" rIns="91440" bIns="45720" rtlCol="0" anchor="ctr">
            <a:normAutofit/>
          </a:bodyPr>
          <a:lstStyle/>
          <a:p>
            <a:r>
              <a:rPr lang="fr-FR" dirty="0"/>
              <a:t>Modifiez le style du titre</a:t>
            </a:r>
          </a:p>
        </p:txBody>
      </p:sp>
      <p:sp>
        <p:nvSpPr>
          <p:cNvPr id="20" name="Freeform 30"/>
          <p:cNvSpPr>
            <a:spLocks/>
          </p:cNvSpPr>
          <p:nvPr userDrawn="1"/>
        </p:nvSpPr>
        <p:spPr bwMode="auto">
          <a:xfrm rot="14860638">
            <a:off x="17930" y="3672267"/>
            <a:ext cx="2571567" cy="2620144"/>
          </a:xfrm>
          <a:custGeom>
            <a:avLst/>
            <a:gdLst>
              <a:gd name="T0" fmla="+- 0 4993 137"/>
              <a:gd name="T1" fmla="*/ T0 w 9687"/>
              <a:gd name="T2" fmla="+- 0 14779 4939"/>
              <a:gd name="T3" fmla="*/ 14779 h 9840"/>
              <a:gd name="T4" fmla="+- 0 5391 137"/>
              <a:gd name="T5" fmla="*/ T4 w 9687"/>
              <a:gd name="T6" fmla="+- 0 14762 4939"/>
              <a:gd name="T7" fmla="*/ 14762 h 9840"/>
              <a:gd name="T8" fmla="+- 0 5780 137"/>
              <a:gd name="T9" fmla="*/ T8 w 9687"/>
              <a:gd name="T10" fmla="+- 0 14714 4939"/>
              <a:gd name="T11" fmla="*/ 14714 h 9840"/>
              <a:gd name="T12" fmla="+- 0 6160 137"/>
              <a:gd name="T13" fmla="*/ T12 w 9687"/>
              <a:gd name="T14" fmla="+- 0 14636 4939"/>
              <a:gd name="T15" fmla="*/ 14636 h 9840"/>
              <a:gd name="T16" fmla="+- 0 6528 137"/>
              <a:gd name="T17" fmla="*/ T16 w 9687"/>
              <a:gd name="T18" fmla="+- 0 14528 4939"/>
              <a:gd name="T19" fmla="*/ 14528 h 9840"/>
              <a:gd name="T20" fmla="+- 0 6883 137"/>
              <a:gd name="T21" fmla="*/ T20 w 9687"/>
              <a:gd name="T22" fmla="+- 0 14392 4939"/>
              <a:gd name="T23" fmla="*/ 14392 h 9840"/>
              <a:gd name="T24" fmla="+- 0 7224 137"/>
              <a:gd name="T25" fmla="*/ T24 w 9687"/>
              <a:gd name="T26" fmla="+- 0 14230 4939"/>
              <a:gd name="T27" fmla="*/ 14230 h 9840"/>
              <a:gd name="T28" fmla="+- 0 7551 137"/>
              <a:gd name="T29" fmla="*/ T28 w 9687"/>
              <a:gd name="T30" fmla="+- 0 14042 4939"/>
              <a:gd name="T31" fmla="*/ 14042 h 9840"/>
              <a:gd name="T32" fmla="+- 0 7861 137"/>
              <a:gd name="T33" fmla="*/ T32 w 9687"/>
              <a:gd name="T34" fmla="+- 0 13829 4939"/>
              <a:gd name="T35" fmla="*/ 13829 h 9840"/>
              <a:gd name="T36" fmla="+- 0 8153 137"/>
              <a:gd name="T37" fmla="*/ T36 w 9687"/>
              <a:gd name="T38" fmla="+- 0 13594 4939"/>
              <a:gd name="T39" fmla="*/ 13594 h 9840"/>
              <a:gd name="T40" fmla="+- 0 8426 137"/>
              <a:gd name="T41" fmla="*/ T40 w 9687"/>
              <a:gd name="T42" fmla="+- 0 13338 4939"/>
              <a:gd name="T43" fmla="*/ 13338 h 9840"/>
              <a:gd name="T44" fmla="+- 0 8680 137"/>
              <a:gd name="T45" fmla="*/ T44 w 9687"/>
              <a:gd name="T46" fmla="+- 0 13061 4939"/>
              <a:gd name="T47" fmla="*/ 13061 h 9840"/>
              <a:gd name="T48" fmla="+- 0 8912 137"/>
              <a:gd name="T49" fmla="*/ T48 w 9687"/>
              <a:gd name="T50" fmla="+- 0 12764 4939"/>
              <a:gd name="T51" fmla="*/ 12764 h 9840"/>
              <a:gd name="T52" fmla="+- 0 9121 137"/>
              <a:gd name="T53" fmla="*/ T52 w 9687"/>
              <a:gd name="T54" fmla="+- 0 12450 4939"/>
              <a:gd name="T55" fmla="*/ 12450 h 9840"/>
              <a:gd name="T56" fmla="+- 0 9307 137"/>
              <a:gd name="T57" fmla="*/ T56 w 9687"/>
              <a:gd name="T58" fmla="+- 0 12120 4939"/>
              <a:gd name="T59" fmla="*/ 12120 h 9840"/>
              <a:gd name="T60" fmla="+- 0 9467 137"/>
              <a:gd name="T61" fmla="*/ T60 w 9687"/>
              <a:gd name="T62" fmla="+- 0 11774 4939"/>
              <a:gd name="T63" fmla="*/ 11774 h 9840"/>
              <a:gd name="T64" fmla="+- 0 9601 137"/>
              <a:gd name="T65" fmla="*/ T64 w 9687"/>
              <a:gd name="T66" fmla="+- 0 11414 4939"/>
              <a:gd name="T67" fmla="*/ 11414 h 9840"/>
              <a:gd name="T68" fmla="+- 0 9708 137"/>
              <a:gd name="T69" fmla="*/ T68 w 9687"/>
              <a:gd name="T70" fmla="+- 0 11041 4939"/>
              <a:gd name="T71" fmla="*/ 11041 h 9840"/>
              <a:gd name="T72" fmla="+- 0 9785 137"/>
              <a:gd name="T73" fmla="*/ T72 w 9687"/>
              <a:gd name="T74" fmla="+- 0 10657 4939"/>
              <a:gd name="T75" fmla="*/ 10657 h 9840"/>
              <a:gd name="T76" fmla="+- 0 9833 137"/>
              <a:gd name="T77" fmla="*/ T76 w 9687"/>
              <a:gd name="T78" fmla="+- 0 10262 4939"/>
              <a:gd name="T79" fmla="*/ 10262 h 9840"/>
              <a:gd name="T80" fmla="+- 0 9849 137"/>
              <a:gd name="T81" fmla="*/ T80 w 9687"/>
              <a:gd name="T82" fmla="+- 0 9859 4939"/>
              <a:gd name="T83" fmla="*/ 9859 h 9840"/>
              <a:gd name="T84" fmla="+- 0 9833 137"/>
              <a:gd name="T85" fmla="*/ T84 w 9687"/>
              <a:gd name="T86" fmla="+- 0 9455 4939"/>
              <a:gd name="T87" fmla="*/ 9455 h 9840"/>
              <a:gd name="T88" fmla="+- 0 9785 137"/>
              <a:gd name="T89" fmla="*/ T88 w 9687"/>
              <a:gd name="T90" fmla="+- 0 9061 4939"/>
              <a:gd name="T91" fmla="*/ 9061 h 9840"/>
              <a:gd name="T92" fmla="+- 0 9708 137"/>
              <a:gd name="T93" fmla="*/ T92 w 9687"/>
              <a:gd name="T94" fmla="+- 0 8676 4939"/>
              <a:gd name="T95" fmla="*/ 8676 h 9840"/>
              <a:gd name="T96" fmla="+- 0 9601 137"/>
              <a:gd name="T97" fmla="*/ T96 w 9687"/>
              <a:gd name="T98" fmla="+- 0 8304 4939"/>
              <a:gd name="T99" fmla="*/ 8304 h 9840"/>
              <a:gd name="T100" fmla="+- 0 9467 137"/>
              <a:gd name="T101" fmla="*/ T100 w 9687"/>
              <a:gd name="T102" fmla="+- 0 7944 4939"/>
              <a:gd name="T103" fmla="*/ 7944 h 9840"/>
              <a:gd name="T104" fmla="+- 0 9307 137"/>
              <a:gd name="T105" fmla="*/ T104 w 9687"/>
              <a:gd name="T106" fmla="+- 0 7598 4939"/>
              <a:gd name="T107" fmla="*/ 7598 h 9840"/>
              <a:gd name="T108" fmla="+- 0 9121 137"/>
              <a:gd name="T109" fmla="*/ T108 w 9687"/>
              <a:gd name="T110" fmla="+- 0 7267 4939"/>
              <a:gd name="T111" fmla="*/ 7267 h 9840"/>
              <a:gd name="T112" fmla="+- 0 8912 137"/>
              <a:gd name="T113" fmla="*/ T112 w 9687"/>
              <a:gd name="T114" fmla="+- 0 6953 4939"/>
              <a:gd name="T115" fmla="*/ 6953 h 9840"/>
              <a:gd name="T116" fmla="+- 0 8680 137"/>
              <a:gd name="T117" fmla="*/ T116 w 9687"/>
              <a:gd name="T118" fmla="+- 0 6657 4939"/>
              <a:gd name="T119" fmla="*/ 6657 h 9840"/>
              <a:gd name="T120" fmla="+- 0 8426 137"/>
              <a:gd name="T121" fmla="*/ T120 w 9687"/>
              <a:gd name="T122" fmla="+- 0 6380 4939"/>
              <a:gd name="T123" fmla="*/ 6380 h 9840"/>
              <a:gd name="T124" fmla="+- 0 8153 137"/>
              <a:gd name="T125" fmla="*/ T124 w 9687"/>
              <a:gd name="T126" fmla="+- 0 6123 4939"/>
              <a:gd name="T127" fmla="*/ 6123 h 9840"/>
              <a:gd name="T128" fmla="+- 0 7861 137"/>
              <a:gd name="T129" fmla="*/ T128 w 9687"/>
              <a:gd name="T130" fmla="+- 0 5888 4939"/>
              <a:gd name="T131" fmla="*/ 5888 h 9840"/>
              <a:gd name="T132" fmla="+- 0 7551 137"/>
              <a:gd name="T133" fmla="*/ T132 w 9687"/>
              <a:gd name="T134" fmla="+- 0 5676 4939"/>
              <a:gd name="T135" fmla="*/ 5676 h 9840"/>
              <a:gd name="T136" fmla="+- 0 7224 137"/>
              <a:gd name="T137" fmla="*/ T136 w 9687"/>
              <a:gd name="T138" fmla="+- 0 5488 4939"/>
              <a:gd name="T139" fmla="*/ 5488 h 9840"/>
              <a:gd name="T140" fmla="+- 0 6883 137"/>
              <a:gd name="T141" fmla="*/ T140 w 9687"/>
              <a:gd name="T142" fmla="+- 0 5325 4939"/>
              <a:gd name="T143" fmla="*/ 5325 h 9840"/>
              <a:gd name="T144" fmla="+- 0 6528 137"/>
              <a:gd name="T145" fmla="*/ T144 w 9687"/>
              <a:gd name="T146" fmla="+- 0 5190 4939"/>
              <a:gd name="T147" fmla="*/ 5190 h 9840"/>
              <a:gd name="T148" fmla="+- 0 6160 137"/>
              <a:gd name="T149" fmla="*/ T148 w 9687"/>
              <a:gd name="T150" fmla="+- 0 5082 4939"/>
              <a:gd name="T151" fmla="*/ 5082 h 9840"/>
              <a:gd name="T152" fmla="+- 0 5780 137"/>
              <a:gd name="T153" fmla="*/ T152 w 9687"/>
              <a:gd name="T154" fmla="+- 0 5003 4939"/>
              <a:gd name="T155" fmla="*/ 5003 h 9840"/>
              <a:gd name="T156" fmla="+- 0 5391 137"/>
              <a:gd name="T157" fmla="*/ T156 w 9687"/>
              <a:gd name="T158" fmla="+- 0 4955 4939"/>
              <a:gd name="T159" fmla="*/ 4955 h 9840"/>
              <a:gd name="T160" fmla="+- 0 4993 137"/>
              <a:gd name="T161" fmla="*/ T160 w 9687"/>
              <a:gd name="T162" fmla="+- 0 4939 4939"/>
              <a:gd name="T163" fmla="*/ 4939 h 9840"/>
              <a:gd name="T164" fmla="+- 0 4594 137"/>
              <a:gd name="T165" fmla="*/ T164 w 9687"/>
              <a:gd name="T166" fmla="+- 0 4955 4939"/>
              <a:gd name="T167" fmla="*/ 4955 h 9840"/>
              <a:gd name="T168" fmla="+- 0 4205 137"/>
              <a:gd name="T169" fmla="*/ T168 w 9687"/>
              <a:gd name="T170" fmla="+- 0 5003 4939"/>
              <a:gd name="T171" fmla="*/ 5003 h 9840"/>
              <a:gd name="T172" fmla="+- 0 3826 137"/>
              <a:gd name="T173" fmla="*/ T172 w 9687"/>
              <a:gd name="T174" fmla="+- 0 5082 4939"/>
              <a:gd name="T175" fmla="*/ 5082 h 9840"/>
              <a:gd name="T176" fmla="+- 0 3458 137"/>
              <a:gd name="T177" fmla="*/ T176 w 9687"/>
              <a:gd name="T178" fmla="+- 0 5190 4939"/>
              <a:gd name="T179" fmla="*/ 5190 h 9840"/>
              <a:gd name="T180" fmla="+- 0 3102 137"/>
              <a:gd name="T181" fmla="*/ T180 w 9687"/>
              <a:gd name="T182" fmla="+- 0 5325 4939"/>
              <a:gd name="T183" fmla="*/ 5325 h 9840"/>
              <a:gd name="T184" fmla="+- 0 2761 137"/>
              <a:gd name="T185" fmla="*/ T184 w 9687"/>
              <a:gd name="T186" fmla="+- 0 5488 4939"/>
              <a:gd name="T187" fmla="*/ 5488 h 9840"/>
              <a:gd name="T188" fmla="+- 0 2435 137"/>
              <a:gd name="T189" fmla="*/ T188 w 9687"/>
              <a:gd name="T190" fmla="+- 0 5676 4939"/>
              <a:gd name="T191" fmla="*/ 5676 h 9840"/>
              <a:gd name="T192" fmla="+- 0 2125 137"/>
              <a:gd name="T193" fmla="*/ T192 w 9687"/>
              <a:gd name="T194" fmla="+- 0 5888 4939"/>
              <a:gd name="T195" fmla="*/ 5888 h 9840"/>
              <a:gd name="T196" fmla="+- 0 1832 137"/>
              <a:gd name="T197" fmla="*/ T196 w 9687"/>
              <a:gd name="T198" fmla="+- 0 6123 4939"/>
              <a:gd name="T199" fmla="*/ 6123 h 9840"/>
              <a:gd name="T200" fmla="+- 0 1559 137"/>
              <a:gd name="T201" fmla="*/ T200 w 9687"/>
              <a:gd name="T202" fmla="+- 0 6380 4939"/>
              <a:gd name="T203" fmla="*/ 6380 h 9840"/>
              <a:gd name="T204" fmla="+- 0 1305 137"/>
              <a:gd name="T205" fmla="*/ T204 w 9687"/>
              <a:gd name="T206" fmla="+- 0 6657 4939"/>
              <a:gd name="T207" fmla="*/ 6657 h 9840"/>
              <a:gd name="T208" fmla="+- 0 1073 137"/>
              <a:gd name="T209" fmla="*/ T208 w 9687"/>
              <a:gd name="T210" fmla="+- 0 6953 4939"/>
              <a:gd name="T211" fmla="*/ 6953 h 9840"/>
              <a:gd name="T212" fmla="+- 0 864 137"/>
              <a:gd name="T213" fmla="*/ T212 w 9687"/>
              <a:gd name="T214" fmla="+- 0 7267 4939"/>
              <a:gd name="T215" fmla="*/ 7267 h 9840"/>
              <a:gd name="T216" fmla="+- 0 679 137"/>
              <a:gd name="T217" fmla="*/ T216 w 9687"/>
              <a:gd name="T218" fmla="+- 0 7598 4939"/>
              <a:gd name="T219" fmla="*/ 7598 h 9840"/>
              <a:gd name="T220" fmla="+- 0 518 137"/>
              <a:gd name="T221" fmla="*/ T220 w 9687"/>
              <a:gd name="T222" fmla="+- 0 7944 4939"/>
              <a:gd name="T223" fmla="*/ 7944 h 9840"/>
              <a:gd name="T224" fmla="+- 0 384 137"/>
              <a:gd name="T225" fmla="*/ T224 w 9687"/>
              <a:gd name="T226" fmla="+- 0 8304 4939"/>
              <a:gd name="T227" fmla="*/ 8304 h 9840"/>
              <a:gd name="T228" fmla="+- 0 278 137"/>
              <a:gd name="T229" fmla="*/ T228 w 9687"/>
              <a:gd name="T230" fmla="+- 0 8676 4939"/>
              <a:gd name="T231" fmla="*/ 8676 h 9840"/>
              <a:gd name="T232" fmla="+- 0 200 137"/>
              <a:gd name="T233" fmla="*/ T232 w 9687"/>
              <a:gd name="T234" fmla="+- 0 9061 4939"/>
              <a:gd name="T235" fmla="*/ 9061 h 9840"/>
              <a:gd name="T236" fmla="+- 0 162 137"/>
              <a:gd name="T237" fmla="*/ T236 w 9687"/>
              <a:gd name="T238" fmla="+- 0 9380 4939"/>
              <a:gd name="T239" fmla="*/ 9380 h 984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9687" h="9840">
                <a:moveTo>
                  <a:pt x="4856" y="9840"/>
                </a:moveTo>
                <a:lnTo>
                  <a:pt x="5254" y="9823"/>
                </a:lnTo>
                <a:lnTo>
                  <a:pt x="5643" y="9775"/>
                </a:lnTo>
                <a:lnTo>
                  <a:pt x="6023" y="9697"/>
                </a:lnTo>
                <a:lnTo>
                  <a:pt x="6391" y="9589"/>
                </a:lnTo>
                <a:lnTo>
                  <a:pt x="6746" y="9453"/>
                </a:lnTo>
                <a:lnTo>
                  <a:pt x="7087" y="9291"/>
                </a:lnTo>
                <a:lnTo>
                  <a:pt x="7414" y="9103"/>
                </a:lnTo>
                <a:lnTo>
                  <a:pt x="7724" y="8890"/>
                </a:lnTo>
                <a:lnTo>
                  <a:pt x="8016" y="8655"/>
                </a:lnTo>
                <a:lnTo>
                  <a:pt x="8289" y="8399"/>
                </a:lnTo>
                <a:lnTo>
                  <a:pt x="8543" y="8122"/>
                </a:lnTo>
                <a:lnTo>
                  <a:pt x="8775" y="7825"/>
                </a:lnTo>
                <a:lnTo>
                  <a:pt x="8984" y="7511"/>
                </a:lnTo>
                <a:lnTo>
                  <a:pt x="9170" y="7181"/>
                </a:lnTo>
                <a:lnTo>
                  <a:pt x="9330" y="6835"/>
                </a:lnTo>
                <a:lnTo>
                  <a:pt x="9464" y="6475"/>
                </a:lnTo>
                <a:lnTo>
                  <a:pt x="9571" y="6102"/>
                </a:lnTo>
                <a:lnTo>
                  <a:pt x="9648" y="5718"/>
                </a:lnTo>
                <a:lnTo>
                  <a:pt x="9696" y="5323"/>
                </a:lnTo>
                <a:lnTo>
                  <a:pt x="9712" y="4920"/>
                </a:lnTo>
                <a:lnTo>
                  <a:pt x="9696" y="4516"/>
                </a:lnTo>
                <a:lnTo>
                  <a:pt x="9648" y="4122"/>
                </a:lnTo>
                <a:lnTo>
                  <a:pt x="9571" y="3737"/>
                </a:lnTo>
                <a:lnTo>
                  <a:pt x="9464" y="3365"/>
                </a:lnTo>
                <a:lnTo>
                  <a:pt x="9330" y="3005"/>
                </a:lnTo>
                <a:lnTo>
                  <a:pt x="9170" y="2659"/>
                </a:lnTo>
                <a:lnTo>
                  <a:pt x="8984" y="2328"/>
                </a:lnTo>
                <a:lnTo>
                  <a:pt x="8775" y="2014"/>
                </a:lnTo>
                <a:lnTo>
                  <a:pt x="8543" y="1718"/>
                </a:lnTo>
                <a:lnTo>
                  <a:pt x="8289" y="1441"/>
                </a:lnTo>
                <a:lnTo>
                  <a:pt x="8016" y="1184"/>
                </a:lnTo>
                <a:lnTo>
                  <a:pt x="7724" y="949"/>
                </a:lnTo>
                <a:lnTo>
                  <a:pt x="7414" y="737"/>
                </a:lnTo>
                <a:lnTo>
                  <a:pt x="7087" y="549"/>
                </a:lnTo>
                <a:lnTo>
                  <a:pt x="6746" y="386"/>
                </a:lnTo>
                <a:lnTo>
                  <a:pt x="6391" y="251"/>
                </a:lnTo>
                <a:lnTo>
                  <a:pt x="6023" y="143"/>
                </a:lnTo>
                <a:lnTo>
                  <a:pt x="5643" y="64"/>
                </a:lnTo>
                <a:lnTo>
                  <a:pt x="5254" y="16"/>
                </a:lnTo>
                <a:lnTo>
                  <a:pt x="4856" y="0"/>
                </a:lnTo>
                <a:lnTo>
                  <a:pt x="4457" y="16"/>
                </a:lnTo>
                <a:lnTo>
                  <a:pt x="4068" y="64"/>
                </a:lnTo>
                <a:lnTo>
                  <a:pt x="3689" y="143"/>
                </a:lnTo>
                <a:lnTo>
                  <a:pt x="3321" y="251"/>
                </a:lnTo>
                <a:lnTo>
                  <a:pt x="2965" y="386"/>
                </a:lnTo>
                <a:lnTo>
                  <a:pt x="2624" y="549"/>
                </a:lnTo>
                <a:lnTo>
                  <a:pt x="2298" y="737"/>
                </a:lnTo>
                <a:lnTo>
                  <a:pt x="1988" y="949"/>
                </a:lnTo>
                <a:lnTo>
                  <a:pt x="1695" y="1184"/>
                </a:lnTo>
                <a:lnTo>
                  <a:pt x="1422" y="1441"/>
                </a:lnTo>
                <a:lnTo>
                  <a:pt x="1168" y="1718"/>
                </a:lnTo>
                <a:lnTo>
                  <a:pt x="936" y="2014"/>
                </a:lnTo>
                <a:lnTo>
                  <a:pt x="727" y="2328"/>
                </a:lnTo>
                <a:lnTo>
                  <a:pt x="542" y="2659"/>
                </a:lnTo>
                <a:lnTo>
                  <a:pt x="381" y="3005"/>
                </a:lnTo>
                <a:lnTo>
                  <a:pt x="247" y="3365"/>
                </a:lnTo>
                <a:lnTo>
                  <a:pt x="141" y="3737"/>
                </a:lnTo>
                <a:lnTo>
                  <a:pt x="63" y="4122"/>
                </a:lnTo>
                <a:lnTo>
                  <a:pt x="25" y="4441"/>
                </a:lnTo>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fr-FR" sz="1800"/>
          </a:p>
        </p:txBody>
      </p:sp>
      <p:sp>
        <p:nvSpPr>
          <p:cNvPr id="25" name="Arc 24"/>
          <p:cNvSpPr/>
          <p:nvPr userDrawn="1"/>
        </p:nvSpPr>
        <p:spPr>
          <a:xfrm rot="10107132">
            <a:off x="-385440" y="1688188"/>
            <a:ext cx="2936340" cy="1846749"/>
          </a:xfrm>
          <a:prstGeom prst="arc">
            <a:avLst>
              <a:gd name="adj1" fmla="val 16200000"/>
              <a:gd name="adj2" fmla="val 20271196"/>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800"/>
          </a:p>
        </p:txBody>
      </p:sp>
      <p:sp>
        <p:nvSpPr>
          <p:cNvPr id="26" name="Freeform 30"/>
          <p:cNvSpPr>
            <a:spLocks/>
          </p:cNvSpPr>
          <p:nvPr userDrawn="1"/>
        </p:nvSpPr>
        <p:spPr bwMode="auto">
          <a:xfrm rot="14860638">
            <a:off x="1777" y="1296003"/>
            <a:ext cx="2571567" cy="2620144"/>
          </a:xfrm>
          <a:custGeom>
            <a:avLst/>
            <a:gdLst>
              <a:gd name="T0" fmla="+- 0 4993 137"/>
              <a:gd name="T1" fmla="*/ T0 w 9687"/>
              <a:gd name="T2" fmla="+- 0 14779 4939"/>
              <a:gd name="T3" fmla="*/ 14779 h 9840"/>
              <a:gd name="T4" fmla="+- 0 5391 137"/>
              <a:gd name="T5" fmla="*/ T4 w 9687"/>
              <a:gd name="T6" fmla="+- 0 14762 4939"/>
              <a:gd name="T7" fmla="*/ 14762 h 9840"/>
              <a:gd name="T8" fmla="+- 0 5780 137"/>
              <a:gd name="T9" fmla="*/ T8 w 9687"/>
              <a:gd name="T10" fmla="+- 0 14714 4939"/>
              <a:gd name="T11" fmla="*/ 14714 h 9840"/>
              <a:gd name="T12" fmla="+- 0 6160 137"/>
              <a:gd name="T13" fmla="*/ T12 w 9687"/>
              <a:gd name="T14" fmla="+- 0 14636 4939"/>
              <a:gd name="T15" fmla="*/ 14636 h 9840"/>
              <a:gd name="T16" fmla="+- 0 6528 137"/>
              <a:gd name="T17" fmla="*/ T16 w 9687"/>
              <a:gd name="T18" fmla="+- 0 14528 4939"/>
              <a:gd name="T19" fmla="*/ 14528 h 9840"/>
              <a:gd name="T20" fmla="+- 0 6883 137"/>
              <a:gd name="T21" fmla="*/ T20 w 9687"/>
              <a:gd name="T22" fmla="+- 0 14392 4939"/>
              <a:gd name="T23" fmla="*/ 14392 h 9840"/>
              <a:gd name="T24" fmla="+- 0 7224 137"/>
              <a:gd name="T25" fmla="*/ T24 w 9687"/>
              <a:gd name="T26" fmla="+- 0 14230 4939"/>
              <a:gd name="T27" fmla="*/ 14230 h 9840"/>
              <a:gd name="T28" fmla="+- 0 7551 137"/>
              <a:gd name="T29" fmla="*/ T28 w 9687"/>
              <a:gd name="T30" fmla="+- 0 14042 4939"/>
              <a:gd name="T31" fmla="*/ 14042 h 9840"/>
              <a:gd name="T32" fmla="+- 0 7861 137"/>
              <a:gd name="T33" fmla="*/ T32 w 9687"/>
              <a:gd name="T34" fmla="+- 0 13829 4939"/>
              <a:gd name="T35" fmla="*/ 13829 h 9840"/>
              <a:gd name="T36" fmla="+- 0 8153 137"/>
              <a:gd name="T37" fmla="*/ T36 w 9687"/>
              <a:gd name="T38" fmla="+- 0 13594 4939"/>
              <a:gd name="T39" fmla="*/ 13594 h 9840"/>
              <a:gd name="T40" fmla="+- 0 8426 137"/>
              <a:gd name="T41" fmla="*/ T40 w 9687"/>
              <a:gd name="T42" fmla="+- 0 13338 4939"/>
              <a:gd name="T43" fmla="*/ 13338 h 9840"/>
              <a:gd name="T44" fmla="+- 0 8680 137"/>
              <a:gd name="T45" fmla="*/ T44 w 9687"/>
              <a:gd name="T46" fmla="+- 0 13061 4939"/>
              <a:gd name="T47" fmla="*/ 13061 h 9840"/>
              <a:gd name="T48" fmla="+- 0 8912 137"/>
              <a:gd name="T49" fmla="*/ T48 w 9687"/>
              <a:gd name="T50" fmla="+- 0 12764 4939"/>
              <a:gd name="T51" fmla="*/ 12764 h 9840"/>
              <a:gd name="T52" fmla="+- 0 9121 137"/>
              <a:gd name="T53" fmla="*/ T52 w 9687"/>
              <a:gd name="T54" fmla="+- 0 12450 4939"/>
              <a:gd name="T55" fmla="*/ 12450 h 9840"/>
              <a:gd name="T56" fmla="+- 0 9307 137"/>
              <a:gd name="T57" fmla="*/ T56 w 9687"/>
              <a:gd name="T58" fmla="+- 0 12120 4939"/>
              <a:gd name="T59" fmla="*/ 12120 h 9840"/>
              <a:gd name="T60" fmla="+- 0 9467 137"/>
              <a:gd name="T61" fmla="*/ T60 w 9687"/>
              <a:gd name="T62" fmla="+- 0 11774 4939"/>
              <a:gd name="T63" fmla="*/ 11774 h 9840"/>
              <a:gd name="T64" fmla="+- 0 9601 137"/>
              <a:gd name="T65" fmla="*/ T64 w 9687"/>
              <a:gd name="T66" fmla="+- 0 11414 4939"/>
              <a:gd name="T67" fmla="*/ 11414 h 9840"/>
              <a:gd name="T68" fmla="+- 0 9708 137"/>
              <a:gd name="T69" fmla="*/ T68 w 9687"/>
              <a:gd name="T70" fmla="+- 0 11041 4939"/>
              <a:gd name="T71" fmla="*/ 11041 h 9840"/>
              <a:gd name="T72" fmla="+- 0 9785 137"/>
              <a:gd name="T73" fmla="*/ T72 w 9687"/>
              <a:gd name="T74" fmla="+- 0 10657 4939"/>
              <a:gd name="T75" fmla="*/ 10657 h 9840"/>
              <a:gd name="T76" fmla="+- 0 9833 137"/>
              <a:gd name="T77" fmla="*/ T76 w 9687"/>
              <a:gd name="T78" fmla="+- 0 10262 4939"/>
              <a:gd name="T79" fmla="*/ 10262 h 9840"/>
              <a:gd name="T80" fmla="+- 0 9849 137"/>
              <a:gd name="T81" fmla="*/ T80 w 9687"/>
              <a:gd name="T82" fmla="+- 0 9859 4939"/>
              <a:gd name="T83" fmla="*/ 9859 h 9840"/>
              <a:gd name="T84" fmla="+- 0 9833 137"/>
              <a:gd name="T85" fmla="*/ T84 w 9687"/>
              <a:gd name="T86" fmla="+- 0 9455 4939"/>
              <a:gd name="T87" fmla="*/ 9455 h 9840"/>
              <a:gd name="T88" fmla="+- 0 9785 137"/>
              <a:gd name="T89" fmla="*/ T88 w 9687"/>
              <a:gd name="T90" fmla="+- 0 9061 4939"/>
              <a:gd name="T91" fmla="*/ 9061 h 9840"/>
              <a:gd name="T92" fmla="+- 0 9708 137"/>
              <a:gd name="T93" fmla="*/ T92 w 9687"/>
              <a:gd name="T94" fmla="+- 0 8676 4939"/>
              <a:gd name="T95" fmla="*/ 8676 h 9840"/>
              <a:gd name="T96" fmla="+- 0 9601 137"/>
              <a:gd name="T97" fmla="*/ T96 w 9687"/>
              <a:gd name="T98" fmla="+- 0 8304 4939"/>
              <a:gd name="T99" fmla="*/ 8304 h 9840"/>
              <a:gd name="T100" fmla="+- 0 9467 137"/>
              <a:gd name="T101" fmla="*/ T100 w 9687"/>
              <a:gd name="T102" fmla="+- 0 7944 4939"/>
              <a:gd name="T103" fmla="*/ 7944 h 9840"/>
              <a:gd name="T104" fmla="+- 0 9307 137"/>
              <a:gd name="T105" fmla="*/ T104 w 9687"/>
              <a:gd name="T106" fmla="+- 0 7598 4939"/>
              <a:gd name="T107" fmla="*/ 7598 h 9840"/>
              <a:gd name="T108" fmla="+- 0 9121 137"/>
              <a:gd name="T109" fmla="*/ T108 w 9687"/>
              <a:gd name="T110" fmla="+- 0 7267 4939"/>
              <a:gd name="T111" fmla="*/ 7267 h 9840"/>
              <a:gd name="T112" fmla="+- 0 8912 137"/>
              <a:gd name="T113" fmla="*/ T112 w 9687"/>
              <a:gd name="T114" fmla="+- 0 6953 4939"/>
              <a:gd name="T115" fmla="*/ 6953 h 9840"/>
              <a:gd name="T116" fmla="+- 0 8680 137"/>
              <a:gd name="T117" fmla="*/ T116 w 9687"/>
              <a:gd name="T118" fmla="+- 0 6657 4939"/>
              <a:gd name="T119" fmla="*/ 6657 h 9840"/>
              <a:gd name="T120" fmla="+- 0 8426 137"/>
              <a:gd name="T121" fmla="*/ T120 w 9687"/>
              <a:gd name="T122" fmla="+- 0 6380 4939"/>
              <a:gd name="T123" fmla="*/ 6380 h 9840"/>
              <a:gd name="T124" fmla="+- 0 8153 137"/>
              <a:gd name="T125" fmla="*/ T124 w 9687"/>
              <a:gd name="T126" fmla="+- 0 6123 4939"/>
              <a:gd name="T127" fmla="*/ 6123 h 9840"/>
              <a:gd name="T128" fmla="+- 0 7861 137"/>
              <a:gd name="T129" fmla="*/ T128 w 9687"/>
              <a:gd name="T130" fmla="+- 0 5888 4939"/>
              <a:gd name="T131" fmla="*/ 5888 h 9840"/>
              <a:gd name="T132" fmla="+- 0 7551 137"/>
              <a:gd name="T133" fmla="*/ T132 w 9687"/>
              <a:gd name="T134" fmla="+- 0 5676 4939"/>
              <a:gd name="T135" fmla="*/ 5676 h 9840"/>
              <a:gd name="T136" fmla="+- 0 7224 137"/>
              <a:gd name="T137" fmla="*/ T136 w 9687"/>
              <a:gd name="T138" fmla="+- 0 5488 4939"/>
              <a:gd name="T139" fmla="*/ 5488 h 9840"/>
              <a:gd name="T140" fmla="+- 0 6883 137"/>
              <a:gd name="T141" fmla="*/ T140 w 9687"/>
              <a:gd name="T142" fmla="+- 0 5325 4939"/>
              <a:gd name="T143" fmla="*/ 5325 h 9840"/>
              <a:gd name="T144" fmla="+- 0 6528 137"/>
              <a:gd name="T145" fmla="*/ T144 w 9687"/>
              <a:gd name="T146" fmla="+- 0 5190 4939"/>
              <a:gd name="T147" fmla="*/ 5190 h 9840"/>
              <a:gd name="T148" fmla="+- 0 6160 137"/>
              <a:gd name="T149" fmla="*/ T148 w 9687"/>
              <a:gd name="T150" fmla="+- 0 5082 4939"/>
              <a:gd name="T151" fmla="*/ 5082 h 9840"/>
              <a:gd name="T152" fmla="+- 0 5780 137"/>
              <a:gd name="T153" fmla="*/ T152 w 9687"/>
              <a:gd name="T154" fmla="+- 0 5003 4939"/>
              <a:gd name="T155" fmla="*/ 5003 h 9840"/>
              <a:gd name="T156" fmla="+- 0 5391 137"/>
              <a:gd name="T157" fmla="*/ T156 w 9687"/>
              <a:gd name="T158" fmla="+- 0 4955 4939"/>
              <a:gd name="T159" fmla="*/ 4955 h 9840"/>
              <a:gd name="T160" fmla="+- 0 4993 137"/>
              <a:gd name="T161" fmla="*/ T160 w 9687"/>
              <a:gd name="T162" fmla="+- 0 4939 4939"/>
              <a:gd name="T163" fmla="*/ 4939 h 9840"/>
              <a:gd name="T164" fmla="+- 0 4594 137"/>
              <a:gd name="T165" fmla="*/ T164 w 9687"/>
              <a:gd name="T166" fmla="+- 0 4955 4939"/>
              <a:gd name="T167" fmla="*/ 4955 h 9840"/>
              <a:gd name="T168" fmla="+- 0 4205 137"/>
              <a:gd name="T169" fmla="*/ T168 w 9687"/>
              <a:gd name="T170" fmla="+- 0 5003 4939"/>
              <a:gd name="T171" fmla="*/ 5003 h 9840"/>
              <a:gd name="T172" fmla="+- 0 3826 137"/>
              <a:gd name="T173" fmla="*/ T172 w 9687"/>
              <a:gd name="T174" fmla="+- 0 5082 4939"/>
              <a:gd name="T175" fmla="*/ 5082 h 9840"/>
              <a:gd name="T176" fmla="+- 0 3458 137"/>
              <a:gd name="T177" fmla="*/ T176 w 9687"/>
              <a:gd name="T178" fmla="+- 0 5190 4939"/>
              <a:gd name="T179" fmla="*/ 5190 h 9840"/>
              <a:gd name="T180" fmla="+- 0 3102 137"/>
              <a:gd name="T181" fmla="*/ T180 w 9687"/>
              <a:gd name="T182" fmla="+- 0 5325 4939"/>
              <a:gd name="T183" fmla="*/ 5325 h 9840"/>
              <a:gd name="T184" fmla="+- 0 2761 137"/>
              <a:gd name="T185" fmla="*/ T184 w 9687"/>
              <a:gd name="T186" fmla="+- 0 5488 4939"/>
              <a:gd name="T187" fmla="*/ 5488 h 9840"/>
              <a:gd name="T188" fmla="+- 0 2435 137"/>
              <a:gd name="T189" fmla="*/ T188 w 9687"/>
              <a:gd name="T190" fmla="+- 0 5676 4939"/>
              <a:gd name="T191" fmla="*/ 5676 h 9840"/>
              <a:gd name="T192" fmla="+- 0 2125 137"/>
              <a:gd name="T193" fmla="*/ T192 w 9687"/>
              <a:gd name="T194" fmla="+- 0 5888 4939"/>
              <a:gd name="T195" fmla="*/ 5888 h 9840"/>
              <a:gd name="T196" fmla="+- 0 1832 137"/>
              <a:gd name="T197" fmla="*/ T196 w 9687"/>
              <a:gd name="T198" fmla="+- 0 6123 4939"/>
              <a:gd name="T199" fmla="*/ 6123 h 9840"/>
              <a:gd name="T200" fmla="+- 0 1559 137"/>
              <a:gd name="T201" fmla="*/ T200 w 9687"/>
              <a:gd name="T202" fmla="+- 0 6380 4939"/>
              <a:gd name="T203" fmla="*/ 6380 h 9840"/>
              <a:gd name="T204" fmla="+- 0 1305 137"/>
              <a:gd name="T205" fmla="*/ T204 w 9687"/>
              <a:gd name="T206" fmla="+- 0 6657 4939"/>
              <a:gd name="T207" fmla="*/ 6657 h 9840"/>
              <a:gd name="T208" fmla="+- 0 1073 137"/>
              <a:gd name="T209" fmla="*/ T208 w 9687"/>
              <a:gd name="T210" fmla="+- 0 6953 4939"/>
              <a:gd name="T211" fmla="*/ 6953 h 9840"/>
              <a:gd name="T212" fmla="+- 0 864 137"/>
              <a:gd name="T213" fmla="*/ T212 w 9687"/>
              <a:gd name="T214" fmla="+- 0 7267 4939"/>
              <a:gd name="T215" fmla="*/ 7267 h 9840"/>
              <a:gd name="T216" fmla="+- 0 679 137"/>
              <a:gd name="T217" fmla="*/ T216 w 9687"/>
              <a:gd name="T218" fmla="+- 0 7598 4939"/>
              <a:gd name="T219" fmla="*/ 7598 h 9840"/>
              <a:gd name="T220" fmla="+- 0 518 137"/>
              <a:gd name="T221" fmla="*/ T220 w 9687"/>
              <a:gd name="T222" fmla="+- 0 7944 4939"/>
              <a:gd name="T223" fmla="*/ 7944 h 9840"/>
              <a:gd name="T224" fmla="+- 0 384 137"/>
              <a:gd name="T225" fmla="*/ T224 w 9687"/>
              <a:gd name="T226" fmla="+- 0 8304 4939"/>
              <a:gd name="T227" fmla="*/ 8304 h 9840"/>
              <a:gd name="T228" fmla="+- 0 278 137"/>
              <a:gd name="T229" fmla="*/ T228 w 9687"/>
              <a:gd name="T230" fmla="+- 0 8676 4939"/>
              <a:gd name="T231" fmla="*/ 8676 h 9840"/>
              <a:gd name="T232" fmla="+- 0 200 137"/>
              <a:gd name="T233" fmla="*/ T232 w 9687"/>
              <a:gd name="T234" fmla="+- 0 9061 4939"/>
              <a:gd name="T235" fmla="*/ 9061 h 9840"/>
              <a:gd name="T236" fmla="+- 0 162 137"/>
              <a:gd name="T237" fmla="*/ T236 w 9687"/>
              <a:gd name="T238" fmla="+- 0 9380 4939"/>
              <a:gd name="T239" fmla="*/ 9380 h 984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9687" h="9840">
                <a:moveTo>
                  <a:pt x="4856" y="9840"/>
                </a:moveTo>
                <a:lnTo>
                  <a:pt x="5254" y="9823"/>
                </a:lnTo>
                <a:lnTo>
                  <a:pt x="5643" y="9775"/>
                </a:lnTo>
                <a:lnTo>
                  <a:pt x="6023" y="9697"/>
                </a:lnTo>
                <a:lnTo>
                  <a:pt x="6391" y="9589"/>
                </a:lnTo>
                <a:lnTo>
                  <a:pt x="6746" y="9453"/>
                </a:lnTo>
                <a:lnTo>
                  <a:pt x="7087" y="9291"/>
                </a:lnTo>
                <a:lnTo>
                  <a:pt x="7414" y="9103"/>
                </a:lnTo>
                <a:lnTo>
                  <a:pt x="7724" y="8890"/>
                </a:lnTo>
                <a:lnTo>
                  <a:pt x="8016" y="8655"/>
                </a:lnTo>
                <a:lnTo>
                  <a:pt x="8289" y="8399"/>
                </a:lnTo>
                <a:lnTo>
                  <a:pt x="8543" y="8122"/>
                </a:lnTo>
                <a:lnTo>
                  <a:pt x="8775" y="7825"/>
                </a:lnTo>
                <a:lnTo>
                  <a:pt x="8984" y="7511"/>
                </a:lnTo>
                <a:lnTo>
                  <a:pt x="9170" y="7181"/>
                </a:lnTo>
                <a:lnTo>
                  <a:pt x="9330" y="6835"/>
                </a:lnTo>
                <a:lnTo>
                  <a:pt x="9464" y="6475"/>
                </a:lnTo>
                <a:lnTo>
                  <a:pt x="9571" y="6102"/>
                </a:lnTo>
                <a:lnTo>
                  <a:pt x="9648" y="5718"/>
                </a:lnTo>
                <a:lnTo>
                  <a:pt x="9696" y="5323"/>
                </a:lnTo>
                <a:lnTo>
                  <a:pt x="9712" y="4920"/>
                </a:lnTo>
                <a:lnTo>
                  <a:pt x="9696" y="4516"/>
                </a:lnTo>
                <a:lnTo>
                  <a:pt x="9648" y="4122"/>
                </a:lnTo>
                <a:lnTo>
                  <a:pt x="9571" y="3737"/>
                </a:lnTo>
                <a:lnTo>
                  <a:pt x="9464" y="3365"/>
                </a:lnTo>
                <a:lnTo>
                  <a:pt x="9330" y="3005"/>
                </a:lnTo>
                <a:lnTo>
                  <a:pt x="9170" y="2659"/>
                </a:lnTo>
                <a:lnTo>
                  <a:pt x="8984" y="2328"/>
                </a:lnTo>
                <a:lnTo>
                  <a:pt x="8775" y="2014"/>
                </a:lnTo>
                <a:lnTo>
                  <a:pt x="8543" y="1718"/>
                </a:lnTo>
                <a:lnTo>
                  <a:pt x="8289" y="1441"/>
                </a:lnTo>
                <a:lnTo>
                  <a:pt x="8016" y="1184"/>
                </a:lnTo>
                <a:lnTo>
                  <a:pt x="7724" y="949"/>
                </a:lnTo>
                <a:lnTo>
                  <a:pt x="7414" y="737"/>
                </a:lnTo>
                <a:lnTo>
                  <a:pt x="7087" y="549"/>
                </a:lnTo>
                <a:lnTo>
                  <a:pt x="6746" y="386"/>
                </a:lnTo>
                <a:lnTo>
                  <a:pt x="6391" y="251"/>
                </a:lnTo>
                <a:lnTo>
                  <a:pt x="6023" y="143"/>
                </a:lnTo>
                <a:lnTo>
                  <a:pt x="5643" y="64"/>
                </a:lnTo>
                <a:lnTo>
                  <a:pt x="5254" y="16"/>
                </a:lnTo>
                <a:lnTo>
                  <a:pt x="4856" y="0"/>
                </a:lnTo>
                <a:lnTo>
                  <a:pt x="4457" y="16"/>
                </a:lnTo>
                <a:lnTo>
                  <a:pt x="4068" y="64"/>
                </a:lnTo>
                <a:lnTo>
                  <a:pt x="3689" y="143"/>
                </a:lnTo>
                <a:lnTo>
                  <a:pt x="3321" y="251"/>
                </a:lnTo>
                <a:lnTo>
                  <a:pt x="2965" y="386"/>
                </a:lnTo>
                <a:lnTo>
                  <a:pt x="2624" y="549"/>
                </a:lnTo>
                <a:lnTo>
                  <a:pt x="2298" y="737"/>
                </a:lnTo>
                <a:lnTo>
                  <a:pt x="1988" y="949"/>
                </a:lnTo>
                <a:lnTo>
                  <a:pt x="1695" y="1184"/>
                </a:lnTo>
                <a:lnTo>
                  <a:pt x="1422" y="1441"/>
                </a:lnTo>
                <a:lnTo>
                  <a:pt x="1168" y="1718"/>
                </a:lnTo>
                <a:lnTo>
                  <a:pt x="936" y="2014"/>
                </a:lnTo>
                <a:lnTo>
                  <a:pt x="727" y="2328"/>
                </a:lnTo>
                <a:lnTo>
                  <a:pt x="542" y="2659"/>
                </a:lnTo>
                <a:lnTo>
                  <a:pt x="381" y="3005"/>
                </a:lnTo>
                <a:lnTo>
                  <a:pt x="247" y="3365"/>
                </a:lnTo>
                <a:lnTo>
                  <a:pt x="141" y="3737"/>
                </a:lnTo>
                <a:lnTo>
                  <a:pt x="63" y="4122"/>
                </a:lnTo>
                <a:lnTo>
                  <a:pt x="25" y="4441"/>
                </a:lnTo>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fr-FR" sz="1800"/>
          </a:p>
        </p:txBody>
      </p:sp>
      <p:pic>
        <p:nvPicPr>
          <p:cNvPr id="19" name="Image 18">
            <a:extLst>
              <a:ext uri="{FF2B5EF4-FFF2-40B4-BE49-F238E27FC236}">
                <a16:creationId xmlns:a16="http://schemas.microsoft.com/office/drawing/2014/main" id="{F9CAACA2-E40E-49F9-81A6-4C65F0868C47}"/>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4553" y="-19542"/>
            <a:ext cx="1376193" cy="1376193"/>
          </a:xfrm>
          <a:prstGeom prst="rect">
            <a:avLst/>
          </a:prstGeom>
        </p:spPr>
      </p:pic>
    </p:spTree>
    <p:extLst>
      <p:ext uri="{BB962C8B-B14F-4D97-AF65-F5344CB8AC3E}">
        <p14:creationId xmlns:p14="http://schemas.microsoft.com/office/powerpoint/2010/main" val="2365265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txStyles>
    <p:titleStyle>
      <a:lvl1pPr algn="ctr" defTabSz="914400" rtl="0" eaLnBrk="1" latinLnBrk="0" hangingPunct="1">
        <a:spcBef>
          <a:spcPct val="0"/>
        </a:spcBef>
        <a:buNone/>
        <a:defRPr sz="4400" kern="1200">
          <a:solidFill>
            <a:srgbClr val="006666"/>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4EB4BE"/>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rgbClr val="4EB4B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4EB4B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4EB4B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4EB4B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file:///C:\Users\Utilisateur\Documents\Rapport%20d'activit&#233;%20Cercle%20Montesquieu%20-Vdef%20-%20Septembre%202020.mp4"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685800" y="2130427"/>
            <a:ext cx="8422704" cy="1514599"/>
          </a:xfrm>
        </p:spPr>
        <p:txBody>
          <a:bodyPr>
            <a:normAutofit fontScale="90000"/>
          </a:bodyPr>
          <a:lstStyle/>
          <a:p>
            <a:r>
              <a:rPr lang="fr-FR" b="1" dirty="0"/>
              <a:t>Cercle Montesquieu</a:t>
            </a:r>
            <a:br>
              <a:rPr lang="fr-FR" b="1" dirty="0"/>
            </a:br>
            <a:br>
              <a:rPr lang="fr-FR" dirty="0"/>
            </a:br>
            <a:r>
              <a:rPr lang="fr-FR" dirty="0">
                <a:solidFill>
                  <a:srgbClr val="4EB4BE"/>
                </a:solidFill>
              </a:rPr>
              <a:t>Assemblée Générale Ordinaire</a:t>
            </a:r>
          </a:p>
        </p:txBody>
      </p:sp>
      <p:sp>
        <p:nvSpPr>
          <p:cNvPr id="5" name="Sous-titre 4"/>
          <p:cNvSpPr>
            <a:spLocks noGrp="1"/>
          </p:cNvSpPr>
          <p:nvPr>
            <p:ph type="subTitle" idx="1"/>
          </p:nvPr>
        </p:nvSpPr>
        <p:spPr>
          <a:xfrm>
            <a:off x="1371600" y="4246240"/>
            <a:ext cx="6400800" cy="1415008"/>
          </a:xfrm>
        </p:spPr>
        <p:txBody>
          <a:bodyPr/>
          <a:lstStyle/>
          <a:p>
            <a:r>
              <a:rPr lang="fr-FR" dirty="0">
                <a:solidFill>
                  <a:schemeClr val="bg1">
                    <a:lumMod val="65000"/>
                  </a:schemeClr>
                </a:solidFill>
              </a:rPr>
              <a:t>24 septembre 2020</a:t>
            </a:r>
          </a:p>
        </p:txBody>
      </p:sp>
    </p:spTree>
    <p:extLst>
      <p:ext uri="{BB962C8B-B14F-4D97-AF65-F5344CB8AC3E}">
        <p14:creationId xmlns:p14="http://schemas.microsoft.com/office/powerpoint/2010/main" val="1177829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55576" y="1631937"/>
            <a:ext cx="4905858" cy="5226063"/>
          </a:xfrm>
        </p:spPr>
        <p:txBody>
          <a:bodyPr>
            <a:normAutofit/>
          </a:bodyPr>
          <a:lstStyle/>
          <a:p>
            <a:pPr lvl="1"/>
            <a:endParaRPr lang="fr-FR" sz="1000" dirty="0"/>
          </a:p>
          <a:p>
            <a:r>
              <a:rPr lang="fr-FR" sz="2000" b="1" baseline="30000" dirty="0">
                <a:solidFill>
                  <a:srgbClr val="006666"/>
                </a:solidFill>
              </a:rPr>
              <a:t>8ème</a:t>
            </a:r>
            <a:r>
              <a:rPr lang="fr-FR" sz="2000" b="1" dirty="0">
                <a:solidFill>
                  <a:srgbClr val="006666"/>
                </a:solidFill>
              </a:rPr>
              <a:t> édition des Débats du Cercle </a:t>
            </a:r>
          </a:p>
          <a:p>
            <a:pPr lvl="1"/>
            <a:r>
              <a:rPr lang="fr-FR" sz="1800" dirty="0"/>
              <a:t>Plus de 400 participants</a:t>
            </a:r>
          </a:p>
          <a:p>
            <a:pPr lvl="1"/>
            <a:r>
              <a:rPr lang="fr-FR" sz="1800" dirty="0"/>
              <a:t>31 intervenants</a:t>
            </a:r>
          </a:p>
          <a:p>
            <a:pPr lvl="1"/>
            <a:r>
              <a:rPr lang="fr-FR" sz="1800" dirty="0"/>
              <a:t>4 ateliers, 2 plénières, 3 </a:t>
            </a:r>
            <a:r>
              <a:rPr lang="fr-FR" sz="1800" dirty="0" err="1"/>
              <a:t>keynotes</a:t>
            </a:r>
            <a:r>
              <a:rPr lang="fr-FR" sz="1800" dirty="0"/>
              <a:t> speakers</a:t>
            </a:r>
          </a:p>
          <a:p>
            <a:pPr lvl="1"/>
            <a:endParaRPr lang="fr-FR" sz="1800" dirty="0"/>
          </a:p>
          <a:p>
            <a:r>
              <a:rPr lang="fr-FR" sz="2000" b="1" dirty="0">
                <a:solidFill>
                  <a:srgbClr val="006666"/>
                </a:solidFill>
              </a:rPr>
              <a:t>Le Prix du Cercle</a:t>
            </a:r>
          </a:p>
          <a:p>
            <a:pPr lvl="1"/>
            <a:r>
              <a:rPr lang="fr-FR" sz="1800" dirty="0"/>
              <a:t>Jury constitué de 11 membres du Cercle</a:t>
            </a:r>
          </a:p>
          <a:p>
            <a:pPr lvl="1"/>
            <a:r>
              <a:rPr lang="fr-FR" sz="1800" dirty="0"/>
              <a:t>Remis par isabelle de Silva, présidente de l’Autorité de la Concurrence</a:t>
            </a:r>
          </a:p>
          <a:p>
            <a:pPr lvl="1"/>
            <a:r>
              <a:rPr lang="fr-FR" sz="1800" dirty="0"/>
              <a:t>Lauréat :  L’évaluation du préjudice économique d’Isabelle Dussart et Julien </a:t>
            </a:r>
            <a:r>
              <a:rPr lang="fr-FR" sz="1800" dirty="0" err="1"/>
              <a:t>Gasbaoui</a:t>
            </a:r>
            <a:endParaRPr lang="fr-FR" sz="1800" dirty="0"/>
          </a:p>
        </p:txBody>
      </p:sp>
      <p:sp>
        <p:nvSpPr>
          <p:cNvPr id="2" name="Titre 1"/>
          <p:cNvSpPr>
            <a:spLocks noGrp="1"/>
          </p:cNvSpPr>
          <p:nvPr>
            <p:ph type="title"/>
          </p:nvPr>
        </p:nvSpPr>
        <p:spPr/>
        <p:txBody>
          <a:bodyPr>
            <a:normAutofit fontScale="90000"/>
          </a:bodyPr>
          <a:lstStyle/>
          <a:p>
            <a:r>
              <a:rPr lang="fr-FR" dirty="0"/>
              <a:t>Promouvoir le directeur juridique et sa fonction</a:t>
            </a:r>
          </a:p>
        </p:txBody>
      </p:sp>
      <p:pic>
        <p:nvPicPr>
          <p:cNvPr id="6" name="Image 5">
            <a:extLst>
              <a:ext uri="{FF2B5EF4-FFF2-40B4-BE49-F238E27FC236}">
                <a16:creationId xmlns:a16="http://schemas.microsoft.com/office/drawing/2014/main" id="{E7B9B312-97EE-4D2A-9151-A16C8D4748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5805" y="1615401"/>
            <a:ext cx="3588195" cy="2391532"/>
          </a:xfrm>
          <a:prstGeom prst="rect">
            <a:avLst/>
          </a:prstGeom>
        </p:spPr>
      </p:pic>
      <p:pic>
        <p:nvPicPr>
          <p:cNvPr id="9" name="Image 8">
            <a:extLst>
              <a:ext uri="{FF2B5EF4-FFF2-40B4-BE49-F238E27FC236}">
                <a16:creationId xmlns:a16="http://schemas.microsoft.com/office/drawing/2014/main" id="{1A4B3CBC-2D69-4D3A-A027-98AB50D300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7111" y="4466467"/>
            <a:ext cx="3588196" cy="2391533"/>
          </a:xfrm>
          <a:prstGeom prst="rect">
            <a:avLst/>
          </a:prstGeom>
        </p:spPr>
      </p:pic>
    </p:spTree>
    <p:extLst>
      <p:ext uri="{BB962C8B-B14F-4D97-AF65-F5344CB8AC3E}">
        <p14:creationId xmlns:p14="http://schemas.microsoft.com/office/powerpoint/2010/main" val="2815101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Promouvoir le directeur juridique et sa fonction</a:t>
            </a:r>
          </a:p>
        </p:txBody>
      </p:sp>
      <p:sp>
        <p:nvSpPr>
          <p:cNvPr id="3" name="Espace réservé du contenu 2"/>
          <p:cNvSpPr>
            <a:spLocks noGrp="1"/>
          </p:cNvSpPr>
          <p:nvPr>
            <p:ph idx="1"/>
          </p:nvPr>
        </p:nvSpPr>
        <p:spPr>
          <a:xfrm>
            <a:off x="1187624" y="1631937"/>
            <a:ext cx="4608512" cy="5257798"/>
          </a:xfrm>
        </p:spPr>
        <p:txBody>
          <a:bodyPr>
            <a:normAutofit/>
          </a:bodyPr>
          <a:lstStyle/>
          <a:p>
            <a:pPr lvl="1"/>
            <a:endParaRPr lang="fr-FR" sz="1000" dirty="0"/>
          </a:p>
          <a:p>
            <a:r>
              <a:rPr lang="fr-FR" sz="2200" b="1" baseline="30000" dirty="0">
                <a:solidFill>
                  <a:srgbClr val="006666"/>
                </a:solidFill>
              </a:rPr>
              <a:t>2ème</a:t>
            </a:r>
            <a:r>
              <a:rPr lang="fr-FR" sz="2200" b="1" dirty="0">
                <a:solidFill>
                  <a:srgbClr val="006666"/>
                </a:solidFill>
              </a:rPr>
              <a:t> édition du Paris </a:t>
            </a:r>
            <a:r>
              <a:rPr lang="fr-FR" sz="2200" b="1" dirty="0" err="1">
                <a:solidFill>
                  <a:srgbClr val="006666"/>
                </a:solidFill>
              </a:rPr>
              <a:t>Regtech</a:t>
            </a:r>
            <a:r>
              <a:rPr lang="fr-FR" sz="2200" b="1" dirty="0">
                <a:solidFill>
                  <a:srgbClr val="006666"/>
                </a:solidFill>
              </a:rPr>
              <a:t> Forum</a:t>
            </a:r>
          </a:p>
          <a:p>
            <a:pPr lvl="1"/>
            <a:r>
              <a:rPr lang="fr-FR" sz="1800" dirty="0"/>
              <a:t>Partenariat Cercle Montesquieu/Open Law/ Lettre des Juristes d’Affaires</a:t>
            </a:r>
          </a:p>
          <a:p>
            <a:pPr lvl="1"/>
            <a:r>
              <a:rPr lang="fr-FR" sz="1800" dirty="0"/>
              <a:t>Objectif : fédérer l’écosystème </a:t>
            </a:r>
            <a:r>
              <a:rPr lang="fr-FR" sz="1800" dirty="0" err="1"/>
              <a:t>Regtech</a:t>
            </a:r>
            <a:r>
              <a:rPr lang="fr-FR" sz="1800" dirty="0"/>
              <a:t> français</a:t>
            </a:r>
          </a:p>
          <a:p>
            <a:pPr lvl="1"/>
            <a:r>
              <a:rPr lang="fr-FR" sz="1800" dirty="0"/>
              <a:t>200 participants, 2 plénières, 5 ateliers</a:t>
            </a:r>
          </a:p>
          <a:p>
            <a:r>
              <a:rPr lang="fr-FR" sz="2000" b="1" dirty="0">
                <a:solidFill>
                  <a:srgbClr val="006666"/>
                </a:solidFill>
              </a:rPr>
              <a:t>Des conférences régulières </a:t>
            </a:r>
          </a:p>
          <a:p>
            <a:pPr lvl="1"/>
            <a:r>
              <a:rPr lang="fr-FR" sz="1800" dirty="0"/>
              <a:t>organisées avec les cabinets Amis du Cercle (une par mois en moyenne)</a:t>
            </a:r>
          </a:p>
          <a:p>
            <a:pPr lvl="1"/>
            <a:r>
              <a:rPr lang="fr-FR" sz="1800" dirty="0"/>
              <a:t>sur des sujets d’intérêt, avec des intervenants de qualité</a:t>
            </a:r>
          </a:p>
          <a:p>
            <a:endParaRPr lang="fr-FR" sz="2200" dirty="0"/>
          </a:p>
          <a:p>
            <a:pPr lvl="1"/>
            <a:endParaRPr lang="fr-FR" sz="1800" dirty="0"/>
          </a:p>
        </p:txBody>
      </p:sp>
      <p:pic>
        <p:nvPicPr>
          <p:cNvPr id="11" name="Image 10">
            <a:extLst>
              <a:ext uri="{FF2B5EF4-FFF2-40B4-BE49-F238E27FC236}">
                <a16:creationId xmlns:a16="http://schemas.microsoft.com/office/drawing/2014/main" id="{AFD7B295-8661-49EA-BB57-8D12309E3A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6182" y="1978409"/>
            <a:ext cx="3451872" cy="1944216"/>
          </a:xfrm>
          <a:prstGeom prst="rect">
            <a:avLst/>
          </a:prstGeom>
        </p:spPr>
      </p:pic>
      <p:pic>
        <p:nvPicPr>
          <p:cNvPr id="13" name="Image 12">
            <a:extLst>
              <a:ext uri="{FF2B5EF4-FFF2-40B4-BE49-F238E27FC236}">
                <a16:creationId xmlns:a16="http://schemas.microsoft.com/office/drawing/2014/main" id="{72100C85-B3BC-426B-9363-B80F9E14F1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6182" y="4269097"/>
            <a:ext cx="3451872" cy="2588903"/>
          </a:xfrm>
          <a:prstGeom prst="rect">
            <a:avLst/>
          </a:prstGeom>
        </p:spPr>
      </p:pic>
    </p:spTree>
    <p:extLst>
      <p:ext uri="{BB962C8B-B14F-4D97-AF65-F5344CB8AC3E}">
        <p14:creationId xmlns:p14="http://schemas.microsoft.com/office/powerpoint/2010/main" val="2840276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Promouvoir le directeur juridique et sa fonction</a:t>
            </a:r>
          </a:p>
        </p:txBody>
      </p:sp>
      <p:sp>
        <p:nvSpPr>
          <p:cNvPr id="3" name="Espace réservé du contenu 2"/>
          <p:cNvSpPr>
            <a:spLocks noGrp="1"/>
          </p:cNvSpPr>
          <p:nvPr>
            <p:ph idx="1"/>
          </p:nvPr>
        </p:nvSpPr>
        <p:spPr>
          <a:xfrm>
            <a:off x="1259632" y="1576818"/>
            <a:ext cx="4680520" cy="5281182"/>
          </a:xfrm>
        </p:spPr>
        <p:txBody>
          <a:bodyPr>
            <a:normAutofit/>
          </a:bodyPr>
          <a:lstStyle/>
          <a:p>
            <a:r>
              <a:rPr lang="fr-FR" sz="2200" b="1" dirty="0">
                <a:solidFill>
                  <a:srgbClr val="006666"/>
                </a:solidFill>
              </a:rPr>
              <a:t>Partenaire des événements de la communauté juridique</a:t>
            </a:r>
            <a:endParaRPr lang="fr-FR" sz="2200" dirty="0"/>
          </a:p>
          <a:p>
            <a:pPr lvl="1"/>
            <a:r>
              <a:rPr lang="fr-FR" sz="1800" dirty="0"/>
              <a:t>Business and Legal Forum</a:t>
            </a:r>
          </a:p>
          <a:p>
            <a:pPr lvl="1"/>
            <a:r>
              <a:rPr lang="fr-FR" sz="1800" dirty="0"/>
              <a:t>Trophées du Droit Edition Entreprises</a:t>
            </a:r>
          </a:p>
          <a:p>
            <a:pPr lvl="1"/>
            <a:r>
              <a:rPr lang="fr-FR" sz="1800" dirty="0"/>
              <a:t>Village des </a:t>
            </a:r>
            <a:r>
              <a:rPr lang="fr-FR" sz="1800" dirty="0" err="1"/>
              <a:t>Legaltechs</a:t>
            </a:r>
            <a:endParaRPr lang="fr-FR" sz="1800" dirty="0"/>
          </a:p>
          <a:p>
            <a:pPr marL="457200" lvl="1" indent="0">
              <a:buNone/>
            </a:pPr>
            <a:endParaRPr lang="fr-FR" sz="1800" dirty="0"/>
          </a:p>
          <a:p>
            <a:r>
              <a:rPr lang="fr-FR" sz="2200" b="1" dirty="0">
                <a:solidFill>
                  <a:srgbClr val="006666"/>
                </a:solidFill>
              </a:rPr>
              <a:t>Études</a:t>
            </a:r>
            <a:endParaRPr lang="fr-FR" sz="2200" dirty="0"/>
          </a:p>
          <a:p>
            <a:pPr lvl="1"/>
            <a:r>
              <a:rPr lang="fr-FR" sz="1800" dirty="0"/>
              <a:t>Digitalisation des Directions Juridiques(CMS Francis Lefevre) </a:t>
            </a:r>
          </a:p>
          <a:p>
            <a:pPr lvl="1"/>
            <a:r>
              <a:rPr lang="fr-FR" sz="1800" dirty="0"/>
              <a:t>Directeurs juridiques à mi-carrière (</a:t>
            </a:r>
            <a:r>
              <a:rPr lang="fr-FR" sz="1800" dirty="0" err="1"/>
              <a:t>OaSys</a:t>
            </a:r>
            <a:r>
              <a:rPr lang="fr-FR" sz="1800" dirty="0"/>
              <a:t>, AFJE)</a:t>
            </a:r>
          </a:p>
          <a:p>
            <a:pPr lvl="1"/>
            <a:r>
              <a:rPr lang="fr-FR" sz="1800" dirty="0"/>
              <a:t>Rémunération des juristes d’entreprise (AFJE)</a:t>
            </a:r>
          </a:p>
          <a:p>
            <a:pPr lvl="1"/>
            <a:r>
              <a:rPr lang="fr-FR" sz="1800" dirty="0"/>
              <a:t>Entreprises et avocats : nouvelles modalités de collaboration (Gide)</a:t>
            </a:r>
            <a:endParaRPr lang="fr-FR" sz="1050" dirty="0"/>
          </a:p>
          <a:p>
            <a:pPr lvl="1"/>
            <a:endParaRPr lang="fr-FR" sz="1800" dirty="0"/>
          </a:p>
          <a:p>
            <a:pPr marL="457200" lvl="1" indent="0">
              <a:buNone/>
            </a:pPr>
            <a:endParaRPr lang="fr-FR" sz="1800" dirty="0"/>
          </a:p>
        </p:txBody>
      </p:sp>
      <p:pic>
        <p:nvPicPr>
          <p:cNvPr id="8" name="Image 7">
            <a:extLst>
              <a:ext uri="{FF2B5EF4-FFF2-40B4-BE49-F238E27FC236}">
                <a16:creationId xmlns:a16="http://schemas.microsoft.com/office/drawing/2014/main" id="{E59913FF-8B99-432C-8981-0FC485AD25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7162" y="1559557"/>
            <a:ext cx="3306838" cy="1653419"/>
          </a:xfrm>
          <a:prstGeom prst="rect">
            <a:avLst/>
          </a:prstGeom>
        </p:spPr>
      </p:pic>
      <p:pic>
        <p:nvPicPr>
          <p:cNvPr id="10" name="Image 9">
            <a:extLst>
              <a:ext uri="{FF2B5EF4-FFF2-40B4-BE49-F238E27FC236}">
                <a16:creationId xmlns:a16="http://schemas.microsoft.com/office/drawing/2014/main" id="{76085BD3-3DC6-4CDC-81A8-1CA9697692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9287" y="3354895"/>
            <a:ext cx="1900345" cy="3528392"/>
          </a:xfrm>
          <a:prstGeom prst="rect">
            <a:avLst/>
          </a:prstGeom>
        </p:spPr>
      </p:pic>
    </p:spTree>
    <p:extLst>
      <p:ext uri="{BB962C8B-B14F-4D97-AF65-F5344CB8AC3E}">
        <p14:creationId xmlns:p14="http://schemas.microsoft.com/office/powerpoint/2010/main" val="690063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23728" y="274638"/>
            <a:ext cx="6851104" cy="1143000"/>
          </a:xfrm>
        </p:spPr>
        <p:txBody>
          <a:bodyPr>
            <a:normAutofit fontScale="90000"/>
          </a:bodyPr>
          <a:lstStyle/>
          <a:p>
            <a:pPr algn="l"/>
            <a:r>
              <a:rPr lang="fr-FR" dirty="0"/>
              <a:t>Formation </a:t>
            </a:r>
            <a:br>
              <a:rPr lang="fr-FR" dirty="0"/>
            </a:br>
            <a:r>
              <a:rPr lang="fr-FR" dirty="0"/>
              <a:t>des directeurs juridiques</a:t>
            </a:r>
          </a:p>
        </p:txBody>
      </p:sp>
      <p:sp>
        <p:nvSpPr>
          <p:cNvPr id="3" name="Espace réservé du contenu 2"/>
          <p:cNvSpPr>
            <a:spLocks noGrp="1"/>
          </p:cNvSpPr>
          <p:nvPr>
            <p:ph idx="1"/>
          </p:nvPr>
        </p:nvSpPr>
        <p:spPr>
          <a:xfrm>
            <a:off x="971600" y="1600202"/>
            <a:ext cx="5544616" cy="4709118"/>
          </a:xfrm>
        </p:spPr>
        <p:txBody>
          <a:bodyPr>
            <a:normAutofit fontScale="85000" lnSpcReduction="20000"/>
          </a:bodyPr>
          <a:lstStyle/>
          <a:p>
            <a:r>
              <a:rPr lang="fr-FR" sz="2000" b="1" dirty="0" err="1">
                <a:solidFill>
                  <a:srgbClr val="006666"/>
                </a:solidFill>
              </a:rPr>
              <a:t>Executive</a:t>
            </a:r>
            <a:r>
              <a:rPr lang="fr-FR" sz="2000" b="1" dirty="0">
                <a:solidFill>
                  <a:srgbClr val="006666"/>
                </a:solidFill>
              </a:rPr>
              <a:t> Master General </a:t>
            </a:r>
            <a:r>
              <a:rPr lang="fr-FR" sz="2000" b="1" dirty="0" err="1">
                <a:solidFill>
                  <a:srgbClr val="006666"/>
                </a:solidFill>
              </a:rPr>
              <a:t>Counsel</a:t>
            </a:r>
            <a:endParaRPr lang="fr-FR" sz="2000" b="1" dirty="0">
              <a:solidFill>
                <a:srgbClr val="006666"/>
              </a:solidFill>
            </a:endParaRPr>
          </a:p>
          <a:p>
            <a:pPr lvl="1"/>
            <a:r>
              <a:rPr lang="fr-FR" sz="1800" dirty="0"/>
              <a:t>Rentrée de la 3</a:t>
            </a:r>
            <a:r>
              <a:rPr lang="fr-FR" sz="1800" baseline="30000" dirty="0"/>
              <a:t>ème</a:t>
            </a:r>
            <a:r>
              <a:rPr lang="fr-FR" sz="1800" dirty="0"/>
              <a:t> promotion en novembre 2019</a:t>
            </a:r>
          </a:p>
          <a:p>
            <a:pPr lvl="1"/>
            <a:r>
              <a:rPr lang="fr-FR" sz="1800" baseline="30000" dirty="0"/>
              <a:t>4ème</a:t>
            </a:r>
            <a:r>
              <a:rPr lang="fr-FR" sz="1800" dirty="0"/>
              <a:t> promotion en cours de recrutement</a:t>
            </a:r>
          </a:p>
          <a:p>
            <a:pPr lvl="1"/>
            <a:r>
              <a:rPr lang="fr-FR" sz="1800" dirty="0"/>
              <a:t>Partenariat DLA Piper pour une bourse d’étude</a:t>
            </a:r>
          </a:p>
          <a:p>
            <a:pPr marL="457200" lvl="1" indent="0">
              <a:buNone/>
            </a:pPr>
            <a:endParaRPr lang="fr-FR" sz="1800" dirty="0"/>
          </a:p>
          <a:p>
            <a:r>
              <a:rPr lang="fr-FR" sz="2100" b="1" dirty="0">
                <a:solidFill>
                  <a:srgbClr val="006666"/>
                </a:solidFill>
              </a:rPr>
              <a:t>Mise en place d’un partenariat avec l’EM Lyon</a:t>
            </a:r>
          </a:p>
          <a:p>
            <a:pPr lvl="1"/>
            <a:r>
              <a:rPr lang="fr-FR" sz="1800" dirty="0"/>
              <a:t>Master spécialisé Juriste Manager International full time et alternance</a:t>
            </a:r>
          </a:p>
          <a:p>
            <a:endParaRPr lang="fr-FR" sz="2100" b="1" dirty="0">
              <a:solidFill>
                <a:srgbClr val="006666"/>
              </a:solidFill>
            </a:endParaRPr>
          </a:p>
          <a:p>
            <a:r>
              <a:rPr lang="fr-FR" sz="2000" b="1" dirty="0">
                <a:solidFill>
                  <a:srgbClr val="006666"/>
                </a:solidFill>
              </a:rPr>
              <a:t>Renforcement du partenariat avec l’Ecole de Formation du Barreau (EFB)</a:t>
            </a:r>
          </a:p>
          <a:p>
            <a:pPr lvl="1"/>
            <a:r>
              <a:rPr lang="fr-FR" sz="1600" dirty="0"/>
              <a:t>Participation au Campus annuel des avocats (juillet)</a:t>
            </a:r>
          </a:p>
          <a:p>
            <a:pPr lvl="1"/>
            <a:r>
              <a:rPr lang="fr-FR" sz="1600" dirty="0" err="1"/>
              <a:t>Elaborationde</a:t>
            </a:r>
            <a:r>
              <a:rPr lang="fr-FR" sz="1600" dirty="0"/>
              <a:t> 3 formations conjointes EFB/ Cercle Montesquieu avec</a:t>
            </a:r>
          </a:p>
          <a:p>
            <a:pPr lvl="2"/>
            <a:r>
              <a:rPr lang="fr-FR" sz="1200" dirty="0"/>
              <a:t>l’AFA</a:t>
            </a:r>
          </a:p>
          <a:p>
            <a:pPr lvl="2"/>
            <a:r>
              <a:rPr lang="fr-FR" sz="1200" dirty="0"/>
              <a:t>La CNIL</a:t>
            </a:r>
          </a:p>
          <a:p>
            <a:pPr lvl="2"/>
            <a:r>
              <a:rPr lang="fr-FR" sz="1200" dirty="0"/>
              <a:t>L’Autorité de la Concurrence</a:t>
            </a:r>
          </a:p>
          <a:p>
            <a:pPr lvl="1"/>
            <a:endParaRPr lang="fr-FR" sz="1600" dirty="0"/>
          </a:p>
          <a:p>
            <a:r>
              <a:rPr lang="fr-FR" sz="2000" b="1" dirty="0">
                <a:solidFill>
                  <a:srgbClr val="006666"/>
                </a:solidFill>
              </a:rPr>
              <a:t>Poursuite des partenariat déjà engagés</a:t>
            </a:r>
          </a:p>
          <a:p>
            <a:pPr lvl="1"/>
            <a:r>
              <a:rPr lang="fr-FR" sz="1600" dirty="0"/>
              <a:t>Bourse d’études Herbert-Smith </a:t>
            </a:r>
            <a:r>
              <a:rPr lang="fr-FR" sz="1600" dirty="0" err="1"/>
              <a:t>Freehills</a:t>
            </a:r>
            <a:endParaRPr lang="fr-FR" sz="1600" dirty="0"/>
          </a:p>
        </p:txBody>
      </p:sp>
      <p:pic>
        <p:nvPicPr>
          <p:cNvPr id="7" name="Image 6">
            <a:extLst>
              <a:ext uri="{FF2B5EF4-FFF2-40B4-BE49-F238E27FC236}">
                <a16:creationId xmlns:a16="http://schemas.microsoft.com/office/drawing/2014/main" id="{B2CDE8EF-98EA-4EFC-B115-F67D333440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2200" y="1417638"/>
            <a:ext cx="2771800" cy="2078850"/>
          </a:xfrm>
          <a:prstGeom prst="rect">
            <a:avLst/>
          </a:prstGeom>
        </p:spPr>
      </p:pic>
      <p:pic>
        <p:nvPicPr>
          <p:cNvPr id="9" name="Image 8">
            <a:extLst>
              <a:ext uri="{FF2B5EF4-FFF2-40B4-BE49-F238E27FC236}">
                <a16:creationId xmlns:a16="http://schemas.microsoft.com/office/drawing/2014/main" id="{61E6AB2B-AC9A-482F-BDD9-650406F95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4829" y="4400937"/>
            <a:ext cx="2771800" cy="2078850"/>
          </a:xfrm>
          <a:prstGeom prst="rect">
            <a:avLst/>
          </a:prstGeom>
        </p:spPr>
      </p:pic>
    </p:spTree>
    <p:extLst>
      <p:ext uri="{BB962C8B-B14F-4D97-AF65-F5344CB8AC3E}">
        <p14:creationId xmlns:p14="http://schemas.microsoft.com/office/powerpoint/2010/main" val="1009709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25352" y="274638"/>
            <a:ext cx="7355160" cy="1143000"/>
          </a:xfrm>
        </p:spPr>
        <p:txBody>
          <a:bodyPr>
            <a:normAutofit fontScale="90000"/>
          </a:bodyPr>
          <a:lstStyle/>
          <a:p>
            <a:r>
              <a:rPr lang="fr-FR" dirty="0"/>
              <a:t>Etre un interlocuteur reconnu et privilégié du droit en entreprise</a:t>
            </a:r>
          </a:p>
        </p:txBody>
      </p:sp>
      <p:sp>
        <p:nvSpPr>
          <p:cNvPr id="3" name="Espace réservé du contenu 2"/>
          <p:cNvSpPr>
            <a:spLocks noGrp="1"/>
          </p:cNvSpPr>
          <p:nvPr>
            <p:ph idx="1"/>
          </p:nvPr>
        </p:nvSpPr>
        <p:spPr>
          <a:xfrm>
            <a:off x="1475656" y="1628800"/>
            <a:ext cx="7668344" cy="5229200"/>
          </a:xfrm>
        </p:spPr>
        <p:txBody>
          <a:bodyPr>
            <a:normAutofit fontScale="25000" lnSpcReduction="20000"/>
          </a:bodyPr>
          <a:lstStyle/>
          <a:p>
            <a:r>
              <a:rPr lang="fr-FR" sz="8000" b="1" dirty="0">
                <a:solidFill>
                  <a:srgbClr val="006666"/>
                </a:solidFill>
              </a:rPr>
              <a:t>Grenelle du Droit </a:t>
            </a:r>
          </a:p>
          <a:p>
            <a:pPr lvl="1"/>
            <a:r>
              <a:rPr lang="fr-FR" sz="7600" dirty="0"/>
              <a:t>700 professionnels du droit réunis</a:t>
            </a:r>
          </a:p>
          <a:p>
            <a:pPr lvl="1"/>
            <a:r>
              <a:rPr lang="fr-FR" sz="7600" dirty="0"/>
              <a:t>Intérêt renouvelé de l’ensemble de la communauté juridique</a:t>
            </a:r>
          </a:p>
          <a:p>
            <a:pPr lvl="1"/>
            <a:endParaRPr lang="fr-FR" sz="7600" dirty="0"/>
          </a:p>
          <a:p>
            <a:pPr lvl="1"/>
            <a:endParaRPr lang="fr-FR" sz="7600" dirty="0"/>
          </a:p>
          <a:p>
            <a:pPr marL="457200" lvl="1" indent="0">
              <a:buNone/>
            </a:pPr>
            <a:endParaRPr lang="fr-FR" sz="8000" dirty="0"/>
          </a:p>
          <a:p>
            <a:pPr marL="457200" lvl="1" indent="0">
              <a:buNone/>
            </a:pPr>
            <a:endParaRPr lang="fr-FR" sz="8000" dirty="0"/>
          </a:p>
          <a:p>
            <a:pPr marL="457200" lvl="1" indent="0">
              <a:buNone/>
            </a:pPr>
            <a:endParaRPr lang="fr-FR" sz="8000" dirty="0"/>
          </a:p>
          <a:p>
            <a:pPr marL="457200" lvl="1" indent="0">
              <a:buNone/>
            </a:pPr>
            <a:endParaRPr lang="fr-FR" sz="8000" dirty="0"/>
          </a:p>
          <a:p>
            <a:pPr marL="457200" lvl="1" indent="0">
              <a:buNone/>
            </a:pPr>
            <a:endParaRPr lang="fr-FR" sz="8000" dirty="0"/>
          </a:p>
          <a:p>
            <a:pPr lvl="0"/>
            <a:r>
              <a:rPr lang="fr-FR" sz="8000" b="1" dirty="0">
                <a:solidFill>
                  <a:srgbClr val="006666"/>
                </a:solidFill>
              </a:rPr>
              <a:t>Partie prenante de Paris, place de Droit </a:t>
            </a:r>
            <a:endParaRPr lang="fr-FR" sz="8000" b="1" dirty="0"/>
          </a:p>
          <a:p>
            <a:pPr lvl="1"/>
            <a:r>
              <a:rPr lang="fr-FR" sz="7600" dirty="0"/>
              <a:t>Contribution aux conférences de Paris, place de Droit et à la Nuit du Droit</a:t>
            </a:r>
          </a:p>
          <a:p>
            <a:pPr marL="457200" lvl="1" indent="0">
              <a:buNone/>
            </a:pPr>
            <a:endParaRPr lang="fr-FR" sz="8000" dirty="0"/>
          </a:p>
          <a:p>
            <a:r>
              <a:rPr lang="fr-FR" sz="8000" b="1" dirty="0">
                <a:solidFill>
                  <a:srgbClr val="006666"/>
                </a:solidFill>
              </a:rPr>
              <a:t>Mobilisation sur l’avocat en entreprise et la confidentialité des avis des juristes d’entreprise</a:t>
            </a:r>
          </a:p>
          <a:p>
            <a:pPr lvl="1"/>
            <a:r>
              <a:rPr lang="fr-FR" sz="7600" dirty="0"/>
              <a:t>Rapport Gauvain (juin 2019)</a:t>
            </a:r>
          </a:p>
        </p:txBody>
      </p:sp>
      <p:pic>
        <p:nvPicPr>
          <p:cNvPr id="9" name="Image 8">
            <a:extLst>
              <a:ext uri="{FF2B5EF4-FFF2-40B4-BE49-F238E27FC236}">
                <a16:creationId xmlns:a16="http://schemas.microsoft.com/office/drawing/2014/main" id="{F4B3EB6B-DF8C-4AF9-907D-3DD03F776B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792" y="2636912"/>
            <a:ext cx="4248472" cy="1854557"/>
          </a:xfrm>
          <a:prstGeom prst="rect">
            <a:avLst/>
          </a:prstGeom>
        </p:spPr>
      </p:pic>
    </p:spTree>
    <p:extLst>
      <p:ext uri="{BB962C8B-B14F-4D97-AF65-F5344CB8AC3E}">
        <p14:creationId xmlns:p14="http://schemas.microsoft.com/office/powerpoint/2010/main" val="3029457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25352" y="53752"/>
            <a:ext cx="7355160" cy="1143000"/>
          </a:xfrm>
        </p:spPr>
        <p:txBody>
          <a:bodyPr>
            <a:normAutofit/>
          </a:bodyPr>
          <a:lstStyle/>
          <a:p>
            <a:r>
              <a:rPr lang="fr-FR" dirty="0"/>
              <a:t>Vie du Cercle</a:t>
            </a:r>
          </a:p>
        </p:txBody>
      </p:sp>
      <p:sp>
        <p:nvSpPr>
          <p:cNvPr id="3" name="Espace réservé du contenu 2"/>
          <p:cNvSpPr>
            <a:spLocks noGrp="1"/>
          </p:cNvSpPr>
          <p:nvPr>
            <p:ph idx="1"/>
          </p:nvPr>
        </p:nvSpPr>
        <p:spPr>
          <a:xfrm>
            <a:off x="1403648" y="1339552"/>
            <a:ext cx="7560840" cy="5329808"/>
          </a:xfrm>
        </p:spPr>
        <p:txBody>
          <a:bodyPr>
            <a:normAutofit/>
          </a:bodyPr>
          <a:lstStyle/>
          <a:p>
            <a:pPr>
              <a:spcAft>
                <a:spcPts val="600"/>
              </a:spcAft>
              <a:buClr>
                <a:srgbClr val="006666"/>
              </a:buClr>
            </a:pPr>
            <a:r>
              <a:rPr lang="fr-FR" sz="2400" b="1" dirty="0">
                <a:solidFill>
                  <a:srgbClr val="006666"/>
                </a:solidFill>
              </a:rPr>
              <a:t>Développement du label « Amis du Cercle »</a:t>
            </a:r>
          </a:p>
          <a:p>
            <a:pPr lvl="1">
              <a:spcAft>
                <a:spcPts val="600"/>
              </a:spcAft>
              <a:buClr>
                <a:srgbClr val="4EB4BE"/>
              </a:buClr>
            </a:pPr>
            <a:r>
              <a:rPr lang="fr-FR" sz="2000" dirty="0"/>
              <a:t>Objectif : Valoriser nos partenariats avec les Cabinets et améliorer nos moyens financiers</a:t>
            </a:r>
          </a:p>
          <a:p>
            <a:pPr lvl="1">
              <a:spcAft>
                <a:spcPts val="600"/>
              </a:spcAft>
              <a:buClr>
                <a:srgbClr val="4EB4BE"/>
              </a:buClr>
            </a:pPr>
            <a:r>
              <a:rPr lang="fr-FR" sz="2000" dirty="0"/>
              <a:t>14 cabinets partenaires : </a:t>
            </a:r>
            <a:r>
              <a:rPr lang="fr-FR" sz="2000" dirty="0" err="1"/>
              <a:t>Ashurst</a:t>
            </a:r>
            <a:r>
              <a:rPr lang="fr-FR" sz="2000" dirty="0"/>
              <a:t>, CMS Francis Lefevre, DLA Piper, </a:t>
            </a:r>
            <a:r>
              <a:rPr lang="fr-FR" sz="2000" dirty="0" err="1"/>
              <a:t>Eversheds</a:t>
            </a:r>
            <a:r>
              <a:rPr lang="fr-FR" sz="2000" dirty="0"/>
              <a:t>, Fréget Avocat, Gibson Dun, Gide, Herbert Smith, Latham &amp; Watkins, Racine, </a:t>
            </a:r>
            <a:r>
              <a:rPr lang="fr-FR" sz="2000" dirty="0" err="1"/>
              <a:t>Skadden</a:t>
            </a:r>
            <a:r>
              <a:rPr lang="fr-FR" sz="2000" dirty="0"/>
              <a:t>, Vogel &amp; Vogel</a:t>
            </a:r>
          </a:p>
          <a:p>
            <a:pPr>
              <a:spcAft>
                <a:spcPts val="600"/>
              </a:spcAft>
              <a:buClr>
                <a:srgbClr val="006666"/>
              </a:buClr>
            </a:pPr>
            <a:r>
              <a:rPr lang="fr-FR" sz="2400" b="1" dirty="0">
                <a:solidFill>
                  <a:srgbClr val="006666"/>
                </a:solidFill>
              </a:rPr>
              <a:t>Présence du Cercle sur les réseaux sociaux</a:t>
            </a:r>
          </a:p>
          <a:p>
            <a:pPr lvl="1">
              <a:spcAft>
                <a:spcPts val="600"/>
              </a:spcAft>
              <a:buClr>
                <a:srgbClr val="4EB4BE"/>
              </a:buClr>
            </a:pPr>
            <a:r>
              <a:rPr lang="fr-FR" sz="2000" dirty="0"/>
              <a:t>Progression très régulière du nombre d’abonnés, des post/</a:t>
            </a:r>
            <a:r>
              <a:rPr lang="fr-FR" sz="2000" dirty="0" err="1"/>
              <a:t>twitt</a:t>
            </a:r>
            <a:r>
              <a:rPr lang="fr-FR" sz="2000" dirty="0"/>
              <a:t> et des interactions sur LinkedIn et Twitter</a:t>
            </a:r>
          </a:p>
          <a:p>
            <a:pPr lvl="1">
              <a:spcAft>
                <a:spcPts val="600"/>
              </a:spcAft>
              <a:buClr>
                <a:srgbClr val="4EB4BE"/>
              </a:buClr>
            </a:pPr>
            <a:r>
              <a:rPr lang="fr-FR" sz="2000" dirty="0"/>
              <a:t>Suivez le Cercle sur les réseaux sociaux !</a:t>
            </a:r>
          </a:p>
        </p:txBody>
      </p:sp>
    </p:spTree>
    <p:extLst>
      <p:ext uri="{BB962C8B-B14F-4D97-AF65-F5344CB8AC3E}">
        <p14:creationId xmlns:p14="http://schemas.microsoft.com/office/powerpoint/2010/main" val="1382778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Vie du Cercle</a:t>
            </a:r>
          </a:p>
        </p:txBody>
      </p:sp>
      <p:sp>
        <p:nvSpPr>
          <p:cNvPr id="3" name="Content Placeholder 2"/>
          <p:cNvSpPr>
            <a:spLocks noGrp="1"/>
          </p:cNvSpPr>
          <p:nvPr>
            <p:ph idx="1"/>
          </p:nvPr>
        </p:nvSpPr>
        <p:spPr/>
        <p:txBody>
          <a:bodyPr/>
          <a:lstStyle/>
          <a:p>
            <a:r>
              <a:rPr lang="fr-FR" dirty="0"/>
              <a:t>Renforcement des projets communs avec l’AFJE, le Barreau de Paris et le tribunal de Commerce</a:t>
            </a:r>
          </a:p>
          <a:p>
            <a:endParaRPr lang="fr-FR" dirty="0"/>
          </a:p>
          <a:p>
            <a:r>
              <a:rPr lang="fr-FR" dirty="0"/>
              <a:t>Groupe de travail sur l’inclusion</a:t>
            </a:r>
          </a:p>
        </p:txBody>
      </p:sp>
    </p:spTree>
    <p:extLst>
      <p:ext uri="{BB962C8B-B14F-4D97-AF65-F5344CB8AC3E}">
        <p14:creationId xmlns:p14="http://schemas.microsoft.com/office/powerpoint/2010/main" val="3043747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FR" dirty="0"/>
              <a:t>Rapport Financier</a:t>
            </a:r>
          </a:p>
        </p:txBody>
      </p:sp>
      <p:sp>
        <p:nvSpPr>
          <p:cNvPr id="5" name="Sous-titre 4"/>
          <p:cNvSpPr>
            <a:spLocks noGrp="1"/>
          </p:cNvSpPr>
          <p:nvPr>
            <p:ph type="subTitle" idx="1"/>
          </p:nvPr>
        </p:nvSpPr>
        <p:spPr/>
        <p:txBody>
          <a:bodyPr/>
          <a:lstStyle/>
          <a:p>
            <a:endParaRPr lang="fr-FR"/>
          </a:p>
        </p:txBody>
      </p:sp>
    </p:spTree>
    <p:extLst>
      <p:ext uri="{BB962C8B-B14F-4D97-AF65-F5344CB8AC3E}">
        <p14:creationId xmlns:p14="http://schemas.microsoft.com/office/powerpoint/2010/main" val="4183345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Comptes 2019</a:t>
            </a:r>
          </a:p>
        </p:txBody>
      </p:sp>
      <p:sp>
        <p:nvSpPr>
          <p:cNvPr id="3" name="Espace réservé du contenu 2"/>
          <p:cNvSpPr>
            <a:spLocks noGrp="1"/>
          </p:cNvSpPr>
          <p:nvPr>
            <p:ph idx="1"/>
          </p:nvPr>
        </p:nvSpPr>
        <p:spPr/>
        <p:txBody>
          <a:bodyPr/>
          <a:lstStyle/>
          <a:p>
            <a:pPr marL="0" indent="0">
              <a:buNone/>
            </a:pPr>
            <a:endParaRPr lang="fr-FR" dirty="0"/>
          </a:p>
          <a:p>
            <a:endParaRPr lang="fr-FR" dirty="0"/>
          </a:p>
        </p:txBody>
      </p:sp>
      <p:sp>
        <p:nvSpPr>
          <p:cNvPr id="4" name="Espace réservé du contenu 2"/>
          <p:cNvSpPr txBox="1">
            <a:spLocks/>
          </p:cNvSpPr>
          <p:nvPr/>
        </p:nvSpPr>
        <p:spPr>
          <a:xfrm>
            <a:off x="1187624" y="1600200"/>
            <a:ext cx="7776864" cy="452596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rgbClr val="4EB4BE"/>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rgbClr val="4EB4B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4EB4B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4EB4B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4EB4B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b="1" dirty="0">
                <a:solidFill>
                  <a:srgbClr val="006666"/>
                </a:solidFill>
              </a:rPr>
              <a:t>Recettes : 252 096 € </a:t>
            </a:r>
          </a:p>
          <a:p>
            <a:pPr marL="0" indent="0">
              <a:buNone/>
            </a:pPr>
            <a:r>
              <a:rPr lang="fr-FR" sz="2800" b="1" dirty="0">
                <a:solidFill>
                  <a:srgbClr val="006666"/>
                </a:solidFill>
              </a:rPr>
              <a:t>		     </a:t>
            </a:r>
            <a:r>
              <a:rPr lang="fr-FR" sz="2800" dirty="0"/>
              <a:t>(200 570 en 2018)</a:t>
            </a:r>
          </a:p>
          <a:p>
            <a:pPr marL="0" indent="0">
              <a:buNone/>
            </a:pPr>
            <a:endParaRPr lang="fr-FR" sz="1000" dirty="0"/>
          </a:p>
          <a:p>
            <a:pPr lvl="1"/>
            <a:r>
              <a:rPr lang="fr-FR" b="1" dirty="0"/>
              <a:t>Cotisations		 		</a:t>
            </a:r>
            <a:r>
              <a:rPr lang="fr-FR" dirty="0"/>
              <a:t>  </a:t>
            </a:r>
            <a:r>
              <a:rPr lang="fr-FR" b="1" dirty="0"/>
              <a:t>127 560 € </a:t>
            </a:r>
          </a:p>
          <a:p>
            <a:pPr marL="457200" lvl="1" indent="0">
              <a:buNone/>
            </a:pPr>
            <a:r>
              <a:rPr lang="fr-FR" sz="2400" dirty="0"/>
              <a:t>   </a:t>
            </a:r>
            <a:endParaRPr lang="fr-FR" sz="1000" dirty="0"/>
          </a:p>
          <a:p>
            <a:pPr lvl="1"/>
            <a:r>
              <a:rPr lang="fr-FR" b="1" dirty="0"/>
              <a:t>Dons  Amis du Cercle		  110 000 € </a:t>
            </a:r>
          </a:p>
          <a:p>
            <a:pPr marL="457200" lvl="1" indent="0">
              <a:buNone/>
            </a:pPr>
            <a:r>
              <a:rPr lang="fr-FR" sz="2400" dirty="0"/>
              <a:t>   (60 000 € en 2018)</a:t>
            </a:r>
          </a:p>
          <a:p>
            <a:pPr marL="457200" lvl="1" indent="0">
              <a:buNone/>
            </a:pPr>
            <a:endParaRPr lang="fr-FR" sz="2400" dirty="0"/>
          </a:p>
          <a:p>
            <a:pPr lvl="1"/>
            <a:r>
              <a:rPr lang="fr-FR" b="1" dirty="0"/>
              <a:t>Recettes évènements </a:t>
            </a:r>
            <a:r>
              <a:rPr lang="fr-FR" dirty="0"/>
              <a:t>		    </a:t>
            </a:r>
            <a:r>
              <a:rPr lang="fr-FR" b="1" dirty="0"/>
              <a:t>14 536 €</a:t>
            </a:r>
          </a:p>
          <a:p>
            <a:pPr marL="457200" lvl="1" indent="0">
              <a:buNone/>
            </a:pPr>
            <a:r>
              <a:rPr lang="fr-FR" sz="2400" dirty="0"/>
              <a:t>   (12 050 € en 2018)</a:t>
            </a:r>
          </a:p>
          <a:p>
            <a:pPr lvl="1"/>
            <a:endParaRPr lang="fr-FR" dirty="0"/>
          </a:p>
          <a:p>
            <a:endParaRPr lang="fr-FR" dirty="0"/>
          </a:p>
        </p:txBody>
      </p:sp>
    </p:spTree>
    <p:extLst>
      <p:ext uri="{BB962C8B-B14F-4D97-AF65-F5344CB8AC3E}">
        <p14:creationId xmlns:p14="http://schemas.microsoft.com/office/powerpoint/2010/main" val="2181971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Comptes 2019</a:t>
            </a:r>
          </a:p>
        </p:txBody>
      </p:sp>
      <p:sp>
        <p:nvSpPr>
          <p:cNvPr id="4" name="Espace réservé du contenu 2"/>
          <p:cNvSpPr txBox="1">
            <a:spLocks/>
          </p:cNvSpPr>
          <p:nvPr/>
        </p:nvSpPr>
        <p:spPr>
          <a:xfrm>
            <a:off x="899592" y="1700808"/>
            <a:ext cx="8244408" cy="4752528"/>
          </a:xfrm>
          <a:prstGeom prst="rect">
            <a:avLst/>
          </a:prstGeom>
        </p:spPr>
        <p:txBody>
          <a:bodyPr vert="horz" lIns="91440" tIns="45720" rIns="91440" bIns="45720" rtlCol="0">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rgbClr val="4EB4BE"/>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rgbClr val="4EB4B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4EB4B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4EB4B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4EB4B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sz="9800" b="1" dirty="0">
                <a:solidFill>
                  <a:srgbClr val="006666"/>
                </a:solidFill>
              </a:rPr>
              <a:t>Dépenses : 218 596 € </a:t>
            </a:r>
          </a:p>
          <a:p>
            <a:pPr marL="0" indent="0">
              <a:buNone/>
            </a:pPr>
            <a:r>
              <a:rPr lang="fr-FR" sz="9800" b="1" dirty="0">
                <a:solidFill>
                  <a:srgbClr val="006666"/>
                </a:solidFill>
              </a:rPr>
              <a:t>		      </a:t>
            </a:r>
            <a:r>
              <a:rPr lang="fr-FR" sz="8600" dirty="0"/>
              <a:t>(193 497 € en 2018)</a:t>
            </a:r>
          </a:p>
          <a:p>
            <a:endParaRPr lang="fr-FR" dirty="0"/>
          </a:p>
          <a:p>
            <a:pPr lvl="1"/>
            <a:r>
              <a:rPr lang="fr-FR" sz="7400" b="1" dirty="0"/>
              <a:t>Mission Déléguée Générale		129 360 €</a:t>
            </a:r>
            <a:r>
              <a:rPr lang="fr-FR" sz="3100" b="1" dirty="0"/>
              <a:t> </a:t>
            </a:r>
          </a:p>
          <a:p>
            <a:pPr marL="457200" lvl="1" indent="0">
              <a:buNone/>
            </a:pPr>
            <a:r>
              <a:rPr lang="fr-FR" dirty="0"/>
              <a:t>	</a:t>
            </a:r>
            <a:r>
              <a:rPr lang="fr-FR" sz="6000" dirty="0"/>
              <a:t>(134 540 € en 2018)</a:t>
            </a:r>
          </a:p>
          <a:p>
            <a:pPr marL="457200" lvl="1" indent="0">
              <a:buNone/>
            </a:pPr>
            <a:endParaRPr lang="fr-FR" sz="3100" b="1" dirty="0">
              <a:solidFill>
                <a:srgbClr val="006666"/>
              </a:solidFill>
            </a:endParaRPr>
          </a:p>
          <a:p>
            <a:pPr lvl="1"/>
            <a:r>
              <a:rPr lang="fr-FR" sz="7400" b="1" dirty="0"/>
              <a:t>Assistance administrative 	    	    8 500 €</a:t>
            </a:r>
          </a:p>
          <a:p>
            <a:pPr marL="457200" lvl="1" indent="0">
              <a:buNone/>
            </a:pPr>
            <a:endParaRPr lang="fr-FR" sz="3100" b="1" dirty="0"/>
          </a:p>
          <a:p>
            <a:pPr lvl="1"/>
            <a:r>
              <a:rPr lang="fr-FR" sz="7400" b="1" dirty="0"/>
              <a:t>Frais déplacements &amp; réception	    	  16 295 €</a:t>
            </a:r>
          </a:p>
          <a:p>
            <a:pPr lvl="2"/>
            <a:r>
              <a:rPr lang="fr-FR" sz="6200" dirty="0"/>
              <a:t>Conseil d’Administration à MARSEILLE</a:t>
            </a:r>
          </a:p>
          <a:p>
            <a:pPr lvl="2"/>
            <a:r>
              <a:rPr lang="fr-FR" sz="6200" dirty="0"/>
              <a:t>Activités des Commissions </a:t>
            </a:r>
          </a:p>
          <a:p>
            <a:pPr lvl="2"/>
            <a:endParaRPr lang="fr-FR" sz="3100" dirty="0"/>
          </a:p>
          <a:p>
            <a:pPr lvl="1"/>
            <a:r>
              <a:rPr lang="fr-FR" sz="7400" b="1" dirty="0"/>
              <a:t>Evénements &amp; Communication</a:t>
            </a:r>
          </a:p>
          <a:p>
            <a:pPr lvl="2"/>
            <a:r>
              <a:rPr lang="fr-FR" sz="6200" dirty="0"/>
              <a:t>3</a:t>
            </a:r>
            <a:r>
              <a:rPr lang="fr-FR" sz="6200" baseline="30000" dirty="0"/>
              <a:t>ème</a:t>
            </a:r>
            <a:r>
              <a:rPr lang="fr-FR" sz="6200" dirty="0"/>
              <a:t> édition du Grenelle du Droit</a:t>
            </a:r>
            <a:r>
              <a:rPr lang="fr-FR" sz="7000" b="1" dirty="0"/>
              <a:t>		  11 578 €</a:t>
            </a:r>
          </a:p>
          <a:p>
            <a:pPr lvl="2"/>
            <a:r>
              <a:rPr lang="fr-FR" sz="6200" dirty="0"/>
              <a:t>Etude </a:t>
            </a:r>
            <a:r>
              <a:rPr lang="fr-FR" sz="6200"/>
              <a:t>rémunérations professions </a:t>
            </a:r>
            <a:r>
              <a:rPr lang="fr-FR" sz="6200" dirty="0"/>
              <a:t>juridiques</a:t>
            </a:r>
            <a:r>
              <a:rPr lang="fr-FR" sz="7000" b="1" dirty="0"/>
              <a:t>	    9 000 €</a:t>
            </a:r>
          </a:p>
          <a:p>
            <a:pPr lvl="1"/>
            <a:endParaRPr lang="fr-FR" sz="3100" b="1" dirty="0"/>
          </a:p>
          <a:p>
            <a:pPr marL="914400" lvl="2" indent="0">
              <a:buNone/>
            </a:pPr>
            <a:endParaRPr lang="fr-FR" dirty="0"/>
          </a:p>
        </p:txBody>
      </p:sp>
    </p:spTree>
    <p:extLst>
      <p:ext uri="{BB962C8B-B14F-4D97-AF65-F5344CB8AC3E}">
        <p14:creationId xmlns:p14="http://schemas.microsoft.com/office/powerpoint/2010/main" val="4041322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Mot d’introduction </a:t>
            </a:r>
          </a:p>
        </p:txBody>
      </p:sp>
      <p:sp>
        <p:nvSpPr>
          <p:cNvPr id="3" name="Content Placeholder 2"/>
          <p:cNvSpPr>
            <a:spLocks noGrp="1"/>
          </p:cNvSpPr>
          <p:nvPr>
            <p:ph idx="1"/>
          </p:nvPr>
        </p:nvSpPr>
        <p:spPr>
          <a:xfrm>
            <a:off x="971600" y="1417638"/>
            <a:ext cx="7704856" cy="7396413"/>
          </a:xfrm>
        </p:spPr>
        <p:txBody>
          <a:bodyPr/>
          <a:lstStyle/>
          <a:p>
            <a:pPr marL="0" indent="0">
              <a:buNone/>
            </a:pPr>
            <a:r>
              <a:rPr lang="fr-FR" dirty="0"/>
              <a:t>Des temps extraordinaires</a:t>
            </a:r>
          </a:p>
          <a:p>
            <a:pPr marL="0" indent="0">
              <a:buNone/>
            </a:pPr>
            <a:endParaRPr lang="fr-FR" dirty="0"/>
          </a:p>
          <a:p>
            <a:pPr marL="0" indent="0">
              <a:buNone/>
            </a:pPr>
            <a:endParaRPr lang="fr-FR" dirty="0"/>
          </a:p>
          <a:p>
            <a:pPr marL="0" indent="0">
              <a:buNone/>
            </a:pPr>
            <a:endParaRPr lang="fr-FR" dirty="0"/>
          </a:p>
        </p:txBody>
      </p:sp>
      <p:pic>
        <p:nvPicPr>
          <p:cNvPr id="1028" name="Picture 4" descr="Eurocentres - Bourse pour des loisirs extraordinaires | EFG - Guide de  Financement Europé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2123" y="2244198"/>
            <a:ext cx="5322245" cy="356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766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Comptes 2019</a:t>
            </a:r>
          </a:p>
        </p:txBody>
      </p:sp>
      <p:sp>
        <p:nvSpPr>
          <p:cNvPr id="3" name="Espace réservé du contenu 2"/>
          <p:cNvSpPr>
            <a:spLocks noGrp="1"/>
          </p:cNvSpPr>
          <p:nvPr>
            <p:ph idx="1"/>
          </p:nvPr>
        </p:nvSpPr>
        <p:spPr>
          <a:xfrm>
            <a:off x="1331640" y="1417638"/>
            <a:ext cx="7632848" cy="5179714"/>
          </a:xfrm>
        </p:spPr>
        <p:txBody>
          <a:bodyPr>
            <a:normAutofit fontScale="92500"/>
          </a:bodyPr>
          <a:lstStyle/>
          <a:p>
            <a:r>
              <a:rPr lang="fr-FR" sz="3600" b="1" dirty="0">
                <a:solidFill>
                  <a:srgbClr val="006666"/>
                </a:solidFill>
              </a:rPr>
              <a:t>Résultat 2019 : + 34 378  € </a:t>
            </a:r>
          </a:p>
          <a:p>
            <a:pPr marL="0" indent="0">
              <a:buNone/>
            </a:pPr>
            <a:r>
              <a:rPr lang="fr-FR" sz="2400" b="1" dirty="0">
                <a:solidFill>
                  <a:srgbClr val="006666"/>
                </a:solidFill>
              </a:rPr>
              <a:t>      </a:t>
            </a:r>
            <a:r>
              <a:rPr lang="fr-FR" dirty="0"/>
              <a:t>(7 486 € en 2018)</a:t>
            </a:r>
          </a:p>
          <a:p>
            <a:pPr marL="0" indent="0">
              <a:buNone/>
            </a:pPr>
            <a:endParaRPr lang="fr-FR" sz="1300" dirty="0"/>
          </a:p>
          <a:p>
            <a:pPr marL="0" indent="0">
              <a:buNone/>
            </a:pPr>
            <a:endParaRPr lang="fr-FR" sz="1300" dirty="0"/>
          </a:p>
          <a:p>
            <a:pPr marL="0" indent="0">
              <a:buNone/>
            </a:pPr>
            <a:endParaRPr lang="fr-FR" sz="1300" dirty="0"/>
          </a:p>
          <a:p>
            <a:r>
              <a:rPr lang="fr-FR" sz="3500" b="1" dirty="0">
                <a:solidFill>
                  <a:srgbClr val="006666"/>
                </a:solidFill>
              </a:rPr>
              <a:t>C. Courant au 31/12/2019 : 70 669 €</a:t>
            </a:r>
          </a:p>
          <a:p>
            <a:pPr marL="457200" lvl="1" indent="0">
              <a:buNone/>
            </a:pPr>
            <a:r>
              <a:rPr lang="fr-FR" sz="3000" dirty="0"/>
              <a:t>(48 738 €  au 31/12/2018)</a:t>
            </a:r>
          </a:p>
          <a:p>
            <a:r>
              <a:rPr lang="fr-FR" sz="3500" b="1" dirty="0">
                <a:solidFill>
                  <a:srgbClr val="006666"/>
                </a:solidFill>
              </a:rPr>
              <a:t>Placements Trésorerie au 31/12/2019</a:t>
            </a:r>
          </a:p>
          <a:p>
            <a:pPr lvl="1"/>
            <a:r>
              <a:rPr lang="fr-FR" sz="3000" dirty="0"/>
              <a:t>Compte sur livret 	 	+ 12 558 €</a:t>
            </a:r>
          </a:p>
          <a:p>
            <a:pPr lvl="1"/>
            <a:r>
              <a:rPr lang="fr-FR" sz="3000" dirty="0"/>
              <a:t>Livret A 			</a:t>
            </a:r>
            <a:r>
              <a:rPr lang="fr-FR" sz="3000" u="sng" dirty="0"/>
              <a:t>+ </a:t>
            </a:r>
            <a:r>
              <a:rPr lang="fr-FR" sz="3000" u="sng"/>
              <a:t>53 309 </a:t>
            </a:r>
            <a:r>
              <a:rPr lang="fr-FR" sz="3000" u="sng" dirty="0"/>
              <a:t>€</a:t>
            </a:r>
          </a:p>
          <a:p>
            <a:pPr marL="457200" lvl="1" indent="0">
              <a:buNone/>
            </a:pPr>
            <a:r>
              <a:rPr lang="fr-FR" sz="3000" dirty="0"/>
              <a:t>			      </a:t>
            </a:r>
            <a:r>
              <a:rPr lang="fr-FR" sz="3500" b="1" dirty="0">
                <a:solidFill>
                  <a:srgbClr val="006666"/>
                </a:solidFill>
              </a:rPr>
              <a:t>Total     65 867 €</a:t>
            </a:r>
            <a:endParaRPr lang="fr-FR" sz="3500" b="1" dirty="0"/>
          </a:p>
          <a:p>
            <a:pPr marL="457200" lvl="1" indent="0">
              <a:buNone/>
            </a:pPr>
            <a:endParaRPr lang="fr-FR" sz="1200" dirty="0"/>
          </a:p>
          <a:p>
            <a:pPr marL="457200" lvl="1" indent="0">
              <a:buNone/>
            </a:pPr>
            <a:endParaRPr lang="fr-FR" sz="3000" dirty="0"/>
          </a:p>
          <a:p>
            <a:endParaRPr lang="fr-FR" dirty="0"/>
          </a:p>
        </p:txBody>
      </p:sp>
    </p:spTree>
    <p:extLst>
      <p:ext uri="{BB962C8B-B14F-4D97-AF65-F5344CB8AC3E}">
        <p14:creationId xmlns:p14="http://schemas.microsoft.com/office/powerpoint/2010/main" val="379122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FR" dirty="0"/>
              <a:t>Composition du Conseil d’administration</a:t>
            </a:r>
          </a:p>
        </p:txBody>
      </p:sp>
      <p:sp>
        <p:nvSpPr>
          <p:cNvPr id="5" name="Sous-titre 4"/>
          <p:cNvSpPr>
            <a:spLocks noGrp="1"/>
          </p:cNvSpPr>
          <p:nvPr>
            <p:ph type="subTitle" idx="1"/>
          </p:nvPr>
        </p:nvSpPr>
        <p:spPr/>
        <p:txBody>
          <a:bodyPr/>
          <a:lstStyle/>
          <a:p>
            <a:endParaRPr lang="fr-FR"/>
          </a:p>
        </p:txBody>
      </p:sp>
    </p:spTree>
    <p:extLst>
      <p:ext uri="{BB962C8B-B14F-4D97-AF65-F5344CB8AC3E}">
        <p14:creationId xmlns:p14="http://schemas.microsoft.com/office/powerpoint/2010/main" val="2585090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03648" y="1412776"/>
            <a:ext cx="7740352" cy="5544616"/>
          </a:xfrm>
        </p:spPr>
        <p:txBody>
          <a:bodyPr numCol="1">
            <a:noAutofit/>
          </a:bodyPr>
          <a:lstStyle/>
          <a:p>
            <a:pPr fontAlgn="t"/>
            <a:r>
              <a:rPr lang="fr-FR" sz="2400" b="1" dirty="0">
                <a:solidFill>
                  <a:srgbClr val="006666"/>
                </a:solidFill>
              </a:rPr>
              <a:t>Renouvellement ou nomination (nom en gras) des administrateurs suivants :</a:t>
            </a:r>
          </a:p>
          <a:p>
            <a:pPr marL="0" indent="0" fontAlgn="t">
              <a:buNone/>
            </a:pPr>
            <a:endParaRPr lang="fr-FR" dirty="0"/>
          </a:p>
        </p:txBody>
      </p:sp>
      <p:graphicFrame>
        <p:nvGraphicFramePr>
          <p:cNvPr id="2" name="Tableau 1"/>
          <p:cNvGraphicFramePr>
            <a:graphicFrameLocks noGrp="1"/>
          </p:cNvGraphicFramePr>
          <p:nvPr/>
        </p:nvGraphicFramePr>
        <p:xfrm>
          <a:off x="1403648" y="2708920"/>
          <a:ext cx="7740352" cy="2952328"/>
        </p:xfrm>
        <a:graphic>
          <a:graphicData uri="http://schemas.openxmlformats.org/drawingml/2006/table">
            <a:tbl>
              <a:tblPr firstRow="1" bandRow="1">
                <a:tableStyleId>{5C22544A-7EE6-4342-B048-85BDC9FD1C3A}</a:tableStyleId>
              </a:tblPr>
              <a:tblGrid>
                <a:gridCol w="3870176">
                  <a:extLst>
                    <a:ext uri="{9D8B030D-6E8A-4147-A177-3AD203B41FA5}">
                      <a16:colId xmlns:a16="http://schemas.microsoft.com/office/drawing/2014/main" val="20000"/>
                    </a:ext>
                  </a:extLst>
                </a:gridCol>
                <a:gridCol w="3870176">
                  <a:extLst>
                    <a:ext uri="{9D8B030D-6E8A-4147-A177-3AD203B41FA5}">
                      <a16:colId xmlns:a16="http://schemas.microsoft.com/office/drawing/2014/main" val="20001"/>
                    </a:ext>
                  </a:extLst>
                </a:gridCol>
              </a:tblGrid>
              <a:tr h="2952328">
                <a:tc>
                  <a:txBody>
                    <a:bodyPr/>
                    <a:lstStyle/>
                    <a:p>
                      <a:pPr marL="800100" marR="0" lvl="1" indent="-342900" algn="l" defTabSz="914400" rtl="0" eaLnBrk="1" fontAlgn="t" latinLnBrk="0" hangingPunct="1">
                        <a:lnSpc>
                          <a:spcPct val="100000"/>
                        </a:lnSpc>
                        <a:spcBef>
                          <a:spcPct val="200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4EB4BE"/>
                          </a:solidFill>
                          <a:effectLst/>
                          <a:uLnTx/>
                          <a:uFillTx/>
                          <a:latin typeface="Arial" panose="020B0604020202020204" pitchFamily="34" charset="0"/>
                          <a:ea typeface="+mn-ea"/>
                          <a:cs typeface="Arial" panose="020B0604020202020204" pitchFamily="34" charset="0"/>
                        </a:rPr>
                        <a:t>Nathalie </a:t>
                      </a:r>
                      <a:r>
                        <a:rPr kumimoji="0" lang="fr-FR" sz="2000" b="0" i="0" u="none" strike="noStrike" kern="1200" cap="none" spc="0" normalizeH="0" baseline="0" noProof="0" dirty="0" err="1">
                          <a:ln>
                            <a:noFill/>
                          </a:ln>
                          <a:solidFill>
                            <a:srgbClr val="4EB4BE"/>
                          </a:solidFill>
                          <a:effectLst/>
                          <a:uLnTx/>
                          <a:uFillTx/>
                          <a:latin typeface="Arial" panose="020B0604020202020204" pitchFamily="34" charset="0"/>
                          <a:ea typeface="+mn-ea"/>
                          <a:cs typeface="Arial" panose="020B0604020202020204" pitchFamily="34" charset="0"/>
                        </a:rPr>
                        <a:t>Debeir</a:t>
                      </a:r>
                      <a:endParaRPr kumimoji="0" lang="fr-FR" sz="2000" b="0" i="0" u="none" strike="noStrike" kern="1200" cap="none" spc="0" normalizeH="0" baseline="0" noProof="0" dirty="0">
                        <a:ln>
                          <a:noFill/>
                        </a:ln>
                        <a:solidFill>
                          <a:srgbClr val="4EB4BE"/>
                        </a:solidFill>
                        <a:effectLst/>
                        <a:uLnTx/>
                        <a:uFillTx/>
                        <a:latin typeface="Arial" panose="020B0604020202020204" pitchFamily="34" charset="0"/>
                        <a:ea typeface="+mn-ea"/>
                        <a:cs typeface="Arial" panose="020B0604020202020204" pitchFamily="34" charset="0"/>
                      </a:endParaRPr>
                    </a:p>
                    <a:p>
                      <a:pPr marL="800100" marR="0" lvl="1" indent="-342900" algn="l" defTabSz="914400" rtl="0" eaLnBrk="1" fontAlgn="t" latinLnBrk="0" hangingPunct="1">
                        <a:lnSpc>
                          <a:spcPct val="100000"/>
                        </a:lnSpc>
                        <a:spcBef>
                          <a:spcPct val="20000"/>
                        </a:spcBef>
                        <a:spcAft>
                          <a:spcPts val="0"/>
                        </a:spcAft>
                        <a:buClrTx/>
                        <a:buSzTx/>
                        <a:buFont typeface="Arial" panose="020B0604020202020204" pitchFamily="34" charset="0"/>
                        <a:buChar char="•"/>
                        <a:tabLst/>
                        <a:defRPr/>
                      </a:pPr>
                      <a:r>
                        <a:rPr kumimoji="0" lang="fr-FR" sz="2000" b="1" i="0" u="none" strike="noStrike" kern="1200" cap="none" spc="0" normalizeH="0" baseline="0" noProof="0" dirty="0">
                          <a:ln>
                            <a:noFill/>
                          </a:ln>
                          <a:solidFill>
                            <a:srgbClr val="4EB4BE"/>
                          </a:solidFill>
                          <a:effectLst/>
                          <a:uLnTx/>
                          <a:uFillTx/>
                          <a:latin typeface="Arial" panose="020B0604020202020204" pitchFamily="34" charset="0"/>
                          <a:ea typeface="+mn-ea"/>
                          <a:cs typeface="Arial" panose="020B0604020202020204" pitchFamily="34" charset="0"/>
                        </a:rPr>
                        <a:t>Xavier Hubert</a:t>
                      </a:r>
                    </a:p>
                    <a:p>
                      <a:pPr marL="800100" marR="0" lvl="1" indent="-342900" algn="l" defTabSz="914400" rtl="0" eaLnBrk="1" fontAlgn="t" latinLnBrk="0" hangingPunct="1">
                        <a:lnSpc>
                          <a:spcPct val="100000"/>
                        </a:lnSpc>
                        <a:spcBef>
                          <a:spcPct val="200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4EB4BE"/>
                          </a:solidFill>
                          <a:effectLst/>
                          <a:uLnTx/>
                          <a:uFillTx/>
                          <a:latin typeface="Arial" panose="020B0604020202020204" pitchFamily="34" charset="0"/>
                          <a:ea typeface="+mn-ea"/>
                          <a:cs typeface="Arial" panose="020B0604020202020204" pitchFamily="34" charset="0"/>
                        </a:rPr>
                        <a:t>Laure Lavorel</a:t>
                      </a:r>
                    </a:p>
                  </a:txBody>
                  <a:tcPr>
                    <a:noFill/>
                  </a:tcPr>
                </a:tc>
                <a:tc>
                  <a:txBody>
                    <a:bodyPr/>
                    <a:lstStyle/>
                    <a:p>
                      <a:pPr marL="800100" marR="0" lvl="1" indent="-342900" algn="l" defTabSz="914400" rtl="0" eaLnBrk="1" fontAlgn="t" latinLnBrk="0" hangingPunct="1">
                        <a:lnSpc>
                          <a:spcPct val="100000"/>
                        </a:lnSpc>
                        <a:spcBef>
                          <a:spcPct val="200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4EB4BE"/>
                          </a:solidFill>
                          <a:effectLst/>
                          <a:uLnTx/>
                          <a:uFillTx/>
                          <a:latin typeface="Arial" panose="020B0604020202020204" pitchFamily="34" charset="0"/>
                          <a:ea typeface="+mn-ea"/>
                          <a:cs typeface="Arial" panose="020B0604020202020204" pitchFamily="34" charset="0"/>
                        </a:rPr>
                        <a:t>Isabelle Ramus</a:t>
                      </a:r>
                    </a:p>
                    <a:p>
                      <a:pPr marL="800100" marR="0" lvl="1" indent="-342900" algn="l" defTabSz="914400" rtl="0" eaLnBrk="1" fontAlgn="t" latinLnBrk="0" hangingPunct="1">
                        <a:lnSpc>
                          <a:spcPct val="100000"/>
                        </a:lnSpc>
                        <a:spcBef>
                          <a:spcPct val="200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4EB4BE"/>
                          </a:solidFill>
                          <a:effectLst/>
                          <a:uLnTx/>
                          <a:uFillTx/>
                          <a:latin typeface="Arial" panose="020B0604020202020204" pitchFamily="34" charset="0"/>
                          <a:ea typeface="+mn-ea"/>
                          <a:cs typeface="Arial" panose="020B0604020202020204" pitchFamily="34" charset="0"/>
                        </a:rPr>
                        <a:t>Bénédicte Wautelet</a:t>
                      </a:r>
                    </a:p>
                    <a:p>
                      <a:pPr marL="457200" marR="0" lvl="1" indent="0" algn="l" defTabSz="914400" rtl="0" eaLnBrk="1" fontAlgn="t" latinLnBrk="0" hangingPunct="1">
                        <a:lnSpc>
                          <a:spcPct val="100000"/>
                        </a:lnSpc>
                        <a:spcBef>
                          <a:spcPct val="20000"/>
                        </a:spcBef>
                        <a:spcAft>
                          <a:spcPts val="0"/>
                        </a:spcAft>
                        <a:buClrTx/>
                        <a:buSzTx/>
                        <a:buFont typeface="Arial" panose="020B0604020202020204" pitchFamily="34" charset="0"/>
                        <a:buNone/>
                        <a:tabLst/>
                        <a:defRPr/>
                      </a:pPr>
                      <a:endParaRPr kumimoji="0" lang="fr-FR" sz="2000" b="0" i="0" u="none" strike="noStrike" kern="1200" cap="none" spc="0" normalizeH="0" baseline="0" noProof="0" dirty="0">
                        <a:ln>
                          <a:noFill/>
                        </a:ln>
                        <a:solidFill>
                          <a:srgbClr val="4EB4BE"/>
                        </a:solidFill>
                        <a:effectLst/>
                        <a:uLnTx/>
                        <a:uFillTx/>
                        <a:latin typeface="Arial" panose="020B0604020202020204" pitchFamily="34" charset="0"/>
                        <a:ea typeface="+mn-ea"/>
                        <a:cs typeface="Arial" panose="020B0604020202020204" pitchFamily="34" charset="0"/>
                      </a:endParaRPr>
                    </a:p>
                    <a:p>
                      <a:endParaRPr lang="fr-FR" sz="1400" dirty="0"/>
                    </a:p>
                  </a:txBody>
                  <a:tcP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845884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normAutofit/>
          </a:bodyPr>
          <a:lstStyle/>
          <a:p>
            <a:r>
              <a:rPr lang="fr-FR" dirty="0"/>
              <a:t>Résolutions </a:t>
            </a:r>
            <a:br>
              <a:rPr lang="fr-FR" dirty="0"/>
            </a:br>
            <a:r>
              <a:rPr lang="fr-FR" dirty="0"/>
              <a:t>à titre ordinaire</a:t>
            </a:r>
          </a:p>
        </p:txBody>
      </p:sp>
      <p:sp>
        <p:nvSpPr>
          <p:cNvPr id="5" name="Sous-titre 4"/>
          <p:cNvSpPr>
            <a:spLocks noGrp="1"/>
          </p:cNvSpPr>
          <p:nvPr>
            <p:ph type="subTitle" idx="1"/>
          </p:nvPr>
        </p:nvSpPr>
        <p:spPr/>
        <p:txBody>
          <a:bodyPr/>
          <a:lstStyle/>
          <a:p>
            <a:endParaRPr lang="fr-FR"/>
          </a:p>
        </p:txBody>
      </p:sp>
    </p:spTree>
    <p:extLst>
      <p:ext uri="{BB962C8B-B14F-4D97-AF65-F5344CB8AC3E}">
        <p14:creationId xmlns:p14="http://schemas.microsoft.com/office/powerpoint/2010/main" val="3296106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Résolution n°1</a:t>
            </a:r>
          </a:p>
        </p:txBody>
      </p:sp>
      <p:sp>
        <p:nvSpPr>
          <p:cNvPr id="3" name="Espace réservé du contenu 2"/>
          <p:cNvSpPr>
            <a:spLocks noGrp="1"/>
          </p:cNvSpPr>
          <p:nvPr>
            <p:ph idx="1"/>
          </p:nvPr>
        </p:nvSpPr>
        <p:spPr/>
        <p:txBody>
          <a:bodyPr/>
          <a:lstStyle/>
          <a:p>
            <a:r>
              <a:rPr lang="fr-FR" dirty="0"/>
              <a:t>L'Assemblée Générale, après avoir entendu lecture du rapport d’activité pour l’exercice 2019, présenté par le Conseil d'Administration, l’approuve.</a:t>
            </a:r>
          </a:p>
        </p:txBody>
      </p:sp>
    </p:spTree>
    <p:extLst>
      <p:ext uri="{BB962C8B-B14F-4D97-AF65-F5344CB8AC3E}">
        <p14:creationId xmlns:p14="http://schemas.microsoft.com/office/powerpoint/2010/main" val="2324114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Résolution n°2</a:t>
            </a:r>
          </a:p>
        </p:txBody>
      </p:sp>
      <p:sp>
        <p:nvSpPr>
          <p:cNvPr id="3" name="Espace réservé du contenu 2"/>
          <p:cNvSpPr>
            <a:spLocks noGrp="1"/>
          </p:cNvSpPr>
          <p:nvPr>
            <p:ph idx="1"/>
          </p:nvPr>
        </p:nvSpPr>
        <p:spPr>
          <a:xfrm>
            <a:off x="1259632" y="1600202"/>
            <a:ext cx="7704856" cy="4525963"/>
          </a:xfrm>
        </p:spPr>
        <p:txBody>
          <a:bodyPr>
            <a:normAutofit fontScale="92500" lnSpcReduction="10000"/>
          </a:bodyPr>
          <a:lstStyle/>
          <a:p>
            <a:r>
              <a:rPr lang="fr-FR" dirty="0"/>
              <a:t>L'Assemblée Générale, après avoir entendu lecture du rapport financier pour l'exercice 2019, l'approuve dans tous ses termes et arrête les comptes aux chiffres indiqués dans ce rapport, soit un solde positif au 31 décembre 2019 de 34 378 euros. </a:t>
            </a:r>
          </a:p>
          <a:p>
            <a:pPr marL="0" indent="0">
              <a:buNone/>
            </a:pPr>
            <a:endParaRPr lang="fr-FR" dirty="0"/>
          </a:p>
          <a:p>
            <a:r>
              <a:rPr lang="fr-FR" dirty="0"/>
              <a:t>L’Assemblée Générale donne quitus aux administrateurs de leur gestion.</a:t>
            </a:r>
          </a:p>
          <a:p>
            <a:pPr marL="0" indent="0">
              <a:buNone/>
            </a:pPr>
            <a:endParaRPr lang="fr-FR" dirty="0"/>
          </a:p>
          <a:p>
            <a:pPr marL="0" indent="0">
              <a:buNone/>
            </a:pPr>
            <a:endParaRPr lang="fr-FR" dirty="0"/>
          </a:p>
        </p:txBody>
      </p:sp>
    </p:spTree>
    <p:extLst>
      <p:ext uri="{BB962C8B-B14F-4D97-AF65-F5344CB8AC3E}">
        <p14:creationId xmlns:p14="http://schemas.microsoft.com/office/powerpoint/2010/main" val="986062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19672" y="-171400"/>
            <a:ext cx="7355160" cy="1143000"/>
          </a:xfrm>
        </p:spPr>
        <p:txBody>
          <a:bodyPr/>
          <a:lstStyle/>
          <a:p>
            <a:r>
              <a:rPr lang="fr-FR" dirty="0"/>
              <a:t>Résolution n°3</a:t>
            </a:r>
          </a:p>
        </p:txBody>
      </p:sp>
      <p:graphicFrame>
        <p:nvGraphicFramePr>
          <p:cNvPr id="8" name="Tableau 7"/>
          <p:cNvGraphicFramePr>
            <a:graphicFrameLocks noGrp="1"/>
          </p:cNvGraphicFramePr>
          <p:nvPr/>
        </p:nvGraphicFramePr>
        <p:xfrm>
          <a:off x="1475656" y="764704"/>
          <a:ext cx="7776864" cy="5760720"/>
        </p:xfrm>
        <a:graphic>
          <a:graphicData uri="http://schemas.openxmlformats.org/drawingml/2006/table">
            <a:tbl>
              <a:tblPr bandRow="1">
                <a:tableStyleId>{2D5ABB26-0587-4C30-8999-92F81FD0307C}</a:tableStyleId>
              </a:tblPr>
              <a:tblGrid>
                <a:gridCol w="3510315">
                  <a:extLst>
                    <a:ext uri="{9D8B030D-6E8A-4147-A177-3AD203B41FA5}">
                      <a16:colId xmlns:a16="http://schemas.microsoft.com/office/drawing/2014/main" val="20000"/>
                    </a:ext>
                  </a:extLst>
                </a:gridCol>
                <a:gridCol w="4266549">
                  <a:extLst>
                    <a:ext uri="{9D8B030D-6E8A-4147-A177-3AD203B41FA5}">
                      <a16:colId xmlns:a16="http://schemas.microsoft.com/office/drawing/2014/main" val="20001"/>
                    </a:ext>
                  </a:extLst>
                </a:gridCol>
              </a:tblGrid>
              <a:tr h="1800523">
                <a:tc gridSpan="2">
                  <a:txBody>
                    <a:bodyPr/>
                    <a:lstStyle/>
                    <a:p>
                      <a:pPr marL="285750" indent="-285750">
                        <a:buFont typeface="Arial" panose="020B0604020202020204" pitchFamily="34" charset="0"/>
                        <a:buChar char="•"/>
                      </a:pPr>
                      <a:r>
                        <a:rPr lang="fr-FR" sz="1800" kern="1200" dirty="0">
                          <a:solidFill>
                            <a:srgbClr val="4EB4BE"/>
                          </a:solidFill>
                          <a:latin typeface="Arial" panose="020B0604020202020204" pitchFamily="34" charset="0"/>
                          <a:ea typeface="+mn-ea"/>
                          <a:cs typeface="Arial" panose="020B0604020202020204" pitchFamily="34" charset="0"/>
                        </a:rPr>
                        <a:t>Il est tout d’abord rappelé que les administrateurs suivants poursuivent leur mandat dont le terme n’arrivait pas à échéance ce jour : </a:t>
                      </a:r>
                    </a:p>
                    <a:p>
                      <a:pPr marL="0" indent="0">
                        <a:buFont typeface="Arial" panose="020B0604020202020204" pitchFamily="34" charset="0"/>
                        <a:buNone/>
                      </a:pPr>
                      <a:endParaRPr lang="fr-FR" sz="1800" kern="1200" dirty="0">
                        <a:solidFill>
                          <a:srgbClr val="4EB4BE"/>
                        </a:solidFill>
                        <a:latin typeface="Arial" panose="020B0604020202020204" pitchFamily="34" charset="0"/>
                        <a:ea typeface="+mn-ea"/>
                        <a:cs typeface="Arial" panose="020B0604020202020204" pitchFamily="34" charset="0"/>
                      </a:endParaRPr>
                    </a:p>
                    <a:p>
                      <a:pPr marL="285750" indent="-285750">
                        <a:buFont typeface="Arial" panose="020B0604020202020204" pitchFamily="34" charset="0"/>
                        <a:buChar char="•"/>
                      </a:pPr>
                      <a:endParaRPr lang="fr-FR" sz="1800" kern="1200" dirty="0">
                        <a:solidFill>
                          <a:srgbClr val="4EB4BE"/>
                        </a:solidFill>
                        <a:latin typeface="Arial" panose="020B0604020202020204" pitchFamily="34" charset="0"/>
                        <a:ea typeface="+mn-ea"/>
                        <a:cs typeface="Arial" panose="020B0604020202020204" pitchFamily="34" charset="0"/>
                      </a:endParaRPr>
                    </a:p>
                    <a:p>
                      <a:pPr marL="285750" indent="-285750">
                        <a:buFont typeface="Arial" panose="020B0604020202020204" pitchFamily="34" charset="0"/>
                        <a:buChar char="•"/>
                      </a:pPr>
                      <a:endParaRPr lang="fr-FR" sz="1800" kern="1200" dirty="0">
                        <a:solidFill>
                          <a:srgbClr val="4EB4BE"/>
                        </a:solidFill>
                        <a:latin typeface="Arial" panose="020B0604020202020204" pitchFamily="34" charset="0"/>
                        <a:ea typeface="+mn-ea"/>
                        <a:cs typeface="Arial" panose="020B0604020202020204" pitchFamily="34" charset="0"/>
                      </a:endParaRPr>
                    </a:p>
                    <a:p>
                      <a:pPr marL="285750" indent="-285750">
                        <a:buFont typeface="Arial" panose="020B0604020202020204" pitchFamily="34" charset="0"/>
                        <a:buChar char="•"/>
                      </a:pPr>
                      <a:endParaRPr lang="fr-FR" sz="1800" kern="1200" dirty="0">
                        <a:solidFill>
                          <a:srgbClr val="4EB4BE"/>
                        </a:solidFill>
                        <a:latin typeface="Arial" panose="020B0604020202020204" pitchFamily="34" charset="0"/>
                        <a:ea typeface="+mn-ea"/>
                        <a:cs typeface="Arial" panose="020B0604020202020204" pitchFamily="34" charset="0"/>
                      </a:endParaRPr>
                    </a:p>
                    <a:p>
                      <a:pPr marL="285750" indent="-285750">
                        <a:buFont typeface="Arial" panose="020B0604020202020204" pitchFamily="34" charset="0"/>
                        <a:buChar char="•"/>
                      </a:pPr>
                      <a:endParaRPr lang="fr-FR" sz="1800" kern="1200" dirty="0">
                        <a:solidFill>
                          <a:srgbClr val="4EB4BE"/>
                        </a:solidFill>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endParaRPr lang="fr-FR" sz="1800" kern="1200" dirty="0">
                        <a:solidFill>
                          <a:srgbClr val="4EB4BE"/>
                        </a:solidFill>
                        <a:latin typeface="Arial" panose="020B0604020202020204" pitchFamily="34" charset="0"/>
                        <a:ea typeface="+mn-ea"/>
                        <a:cs typeface="Arial" panose="020B0604020202020204" pitchFamily="34" charset="0"/>
                      </a:endParaRPr>
                    </a:p>
                    <a:p>
                      <a:pPr marL="285750" indent="-285750">
                        <a:buFont typeface="Arial" panose="020B0604020202020204" pitchFamily="34" charset="0"/>
                        <a:buChar char="•"/>
                      </a:pPr>
                      <a:endParaRPr lang="fr-FR" sz="1800" kern="1200" dirty="0">
                        <a:solidFill>
                          <a:srgbClr val="4EB4BE"/>
                        </a:solidFill>
                        <a:latin typeface="Arial" panose="020B0604020202020204" pitchFamily="34" charset="0"/>
                        <a:ea typeface="+mn-ea"/>
                        <a:cs typeface="Arial" panose="020B0604020202020204" pitchFamily="34" charset="0"/>
                      </a:endParaRPr>
                    </a:p>
                    <a:p>
                      <a:pPr marL="285750" indent="-285750">
                        <a:buFont typeface="Arial" panose="020B0604020202020204" pitchFamily="34" charset="0"/>
                        <a:buChar char="•"/>
                      </a:pPr>
                      <a:endParaRPr lang="fr-FR" sz="1800" kern="1200" dirty="0">
                        <a:solidFill>
                          <a:srgbClr val="4EB4BE"/>
                        </a:solidFill>
                        <a:latin typeface="Arial" panose="020B0604020202020204" pitchFamily="34" charset="0"/>
                        <a:ea typeface="+mn-ea"/>
                        <a:cs typeface="Arial" panose="020B0604020202020204" pitchFamily="34" charset="0"/>
                      </a:endParaRPr>
                    </a:p>
                    <a:p>
                      <a:pPr marL="285750" indent="-285750">
                        <a:buFont typeface="Arial" panose="020B0604020202020204" pitchFamily="34" charset="0"/>
                        <a:buChar char="•"/>
                      </a:pPr>
                      <a:endParaRPr lang="fr-FR" sz="1800" kern="1200" dirty="0">
                        <a:solidFill>
                          <a:srgbClr val="4EB4BE"/>
                        </a:solidFill>
                        <a:latin typeface="Arial" panose="020B0604020202020204" pitchFamily="34" charset="0"/>
                        <a:ea typeface="+mn-ea"/>
                        <a:cs typeface="Arial" panose="020B0604020202020204" pitchFamily="34" charset="0"/>
                      </a:endParaRPr>
                    </a:p>
                    <a:p>
                      <a:pPr marL="285750" indent="-285750">
                        <a:buFont typeface="Arial" panose="020B0604020202020204" pitchFamily="34" charset="0"/>
                        <a:buChar char="•"/>
                      </a:pPr>
                      <a:endParaRPr lang="fr-FR" sz="1800" kern="1200" dirty="0">
                        <a:solidFill>
                          <a:srgbClr val="4EB4BE"/>
                        </a:solidFill>
                        <a:latin typeface="Arial" panose="020B0604020202020204" pitchFamily="34" charset="0"/>
                        <a:ea typeface="+mn-ea"/>
                        <a:cs typeface="Arial" panose="020B0604020202020204" pitchFamily="34" charset="0"/>
                      </a:endParaRPr>
                    </a:p>
                    <a:p>
                      <a:pPr marL="285750" indent="-285750">
                        <a:buFont typeface="Arial" panose="020B0604020202020204" pitchFamily="34" charset="0"/>
                        <a:buChar char="•"/>
                      </a:pPr>
                      <a:r>
                        <a:rPr lang="fr-FR" sz="1800" kern="1200" dirty="0">
                          <a:solidFill>
                            <a:srgbClr val="4EB4BE"/>
                          </a:solidFill>
                          <a:latin typeface="Arial" panose="020B0604020202020204" pitchFamily="34" charset="0"/>
                          <a:ea typeface="+mn-ea"/>
                          <a:cs typeface="Arial" panose="020B0604020202020204" pitchFamily="34" charset="0"/>
                        </a:rPr>
                        <a:t>L’Assemblée Générale nomme en sus pour la 1ère fois (nom en gras) ou pour le renouvellement de leur mandat, les administrateurs suivants : </a:t>
                      </a:r>
                    </a:p>
                  </a:txBody>
                  <a:tcPr/>
                </a:tc>
                <a:tc hMerge="1">
                  <a:txBody>
                    <a:bodyPr/>
                    <a:lstStyle/>
                    <a:p>
                      <a:endParaRPr lang="fr-FR" dirty="0"/>
                    </a:p>
                  </a:txBody>
                  <a:tcPr/>
                </a:tc>
                <a:extLst>
                  <a:ext uri="{0D108BD9-81ED-4DB2-BD59-A6C34878D82A}">
                    <a16:rowId xmlns:a16="http://schemas.microsoft.com/office/drawing/2014/main" val="10000"/>
                  </a:ext>
                </a:extLst>
              </a:tr>
              <a:tr h="683915">
                <a:tc>
                  <a:txBody>
                    <a:bodyPr/>
                    <a:lstStyle/>
                    <a:p>
                      <a:pPr marL="742950" lvl="1" indent="-285750">
                        <a:buFont typeface="Arial" panose="020B0604020202020204" pitchFamily="34" charset="0"/>
                        <a:buChar char="•"/>
                      </a:pPr>
                      <a:r>
                        <a:rPr lang="fr-FR" sz="1800" b="0" kern="1200" dirty="0">
                          <a:solidFill>
                            <a:srgbClr val="4EB4BE"/>
                          </a:solidFill>
                          <a:latin typeface="Arial" panose="020B0604020202020204" pitchFamily="34" charset="0"/>
                          <a:ea typeface="+mn-ea"/>
                          <a:cs typeface="Arial" panose="020B0604020202020204" pitchFamily="34" charset="0"/>
                        </a:rPr>
                        <a:t>Nathalie </a:t>
                      </a:r>
                      <a:r>
                        <a:rPr lang="fr-FR" sz="1800" b="0" kern="1200" dirty="0" err="1">
                          <a:solidFill>
                            <a:srgbClr val="4EB4BE"/>
                          </a:solidFill>
                          <a:latin typeface="Arial" panose="020B0604020202020204" pitchFamily="34" charset="0"/>
                          <a:ea typeface="+mn-ea"/>
                          <a:cs typeface="Arial" panose="020B0604020202020204" pitchFamily="34" charset="0"/>
                        </a:rPr>
                        <a:t>Debeir</a:t>
                      </a:r>
                      <a:endParaRPr lang="fr-FR" sz="1800" b="0" kern="1200" dirty="0">
                        <a:solidFill>
                          <a:srgbClr val="4EB4BE"/>
                        </a:solidFill>
                        <a:latin typeface="Arial" panose="020B0604020202020204" pitchFamily="34" charset="0"/>
                        <a:ea typeface="+mn-ea"/>
                        <a:cs typeface="Arial" panose="020B0604020202020204" pitchFamily="34" charset="0"/>
                      </a:endParaRPr>
                    </a:p>
                    <a:p>
                      <a:pPr marL="742950" lvl="1" indent="-285750">
                        <a:buFont typeface="Arial" panose="020B0604020202020204" pitchFamily="34" charset="0"/>
                        <a:buChar char="•"/>
                      </a:pPr>
                      <a:r>
                        <a:rPr lang="fr-FR" sz="1800" b="1" kern="1200" dirty="0">
                          <a:solidFill>
                            <a:srgbClr val="4EB4BE"/>
                          </a:solidFill>
                          <a:latin typeface="Arial" panose="020B0604020202020204" pitchFamily="34" charset="0"/>
                          <a:ea typeface="+mn-ea"/>
                          <a:cs typeface="Arial" panose="020B0604020202020204" pitchFamily="34" charset="0"/>
                        </a:rPr>
                        <a:t>Xavier Hubert</a:t>
                      </a:r>
                    </a:p>
                    <a:p>
                      <a:pPr marL="742950" lvl="1" indent="-285750">
                        <a:buFont typeface="Arial" panose="020B0604020202020204" pitchFamily="34" charset="0"/>
                        <a:buChar char="•"/>
                      </a:pPr>
                      <a:r>
                        <a:rPr lang="fr-FR" sz="1800" b="0" kern="1200" dirty="0">
                          <a:solidFill>
                            <a:srgbClr val="4EB4BE"/>
                          </a:solidFill>
                          <a:latin typeface="Arial" panose="020B0604020202020204" pitchFamily="34" charset="0"/>
                          <a:ea typeface="+mn-ea"/>
                          <a:cs typeface="Arial" panose="020B0604020202020204" pitchFamily="34" charset="0"/>
                        </a:rPr>
                        <a:t>Laure Lavorel</a:t>
                      </a:r>
                    </a:p>
                  </a:txBody>
                  <a:tcPr/>
                </a:tc>
                <a:tc>
                  <a:txBody>
                    <a:bodyPr/>
                    <a:lstStyle/>
                    <a:p>
                      <a:pPr marL="285750" lvl="0" indent="-285750">
                        <a:buFont typeface="Arial" panose="020B0604020202020204" pitchFamily="34" charset="0"/>
                        <a:buChar char="•"/>
                      </a:pPr>
                      <a:r>
                        <a:rPr lang="fr-FR" sz="1800" b="0" kern="1200" dirty="0">
                          <a:solidFill>
                            <a:srgbClr val="4EB4BE"/>
                          </a:solidFill>
                          <a:latin typeface="Arial" panose="020B0604020202020204" pitchFamily="34" charset="0"/>
                          <a:ea typeface="+mn-ea"/>
                          <a:cs typeface="Arial" panose="020B0604020202020204" pitchFamily="34" charset="0"/>
                        </a:rPr>
                        <a:t>Isabelle Ramus</a:t>
                      </a:r>
                    </a:p>
                    <a:p>
                      <a:pPr marL="285750" lvl="0" indent="-285750">
                        <a:buFont typeface="Arial" panose="020B0604020202020204" pitchFamily="34" charset="0"/>
                        <a:buChar char="•"/>
                      </a:pPr>
                      <a:r>
                        <a:rPr lang="fr-FR" sz="1800" b="0" kern="1200" dirty="0">
                          <a:solidFill>
                            <a:srgbClr val="4EB4BE"/>
                          </a:solidFill>
                          <a:latin typeface="Arial" panose="020B0604020202020204" pitchFamily="34" charset="0"/>
                          <a:ea typeface="+mn-ea"/>
                          <a:cs typeface="Arial" panose="020B0604020202020204" pitchFamily="34" charset="0"/>
                        </a:rPr>
                        <a:t>Bénédicte Wautelet</a:t>
                      </a:r>
                    </a:p>
                  </a:txBody>
                  <a:tcPr/>
                </a:tc>
                <a:extLst>
                  <a:ext uri="{0D108BD9-81ED-4DB2-BD59-A6C34878D82A}">
                    <a16:rowId xmlns:a16="http://schemas.microsoft.com/office/drawing/2014/main" val="10001"/>
                  </a:ext>
                </a:extLst>
              </a:tr>
              <a:tr h="683915">
                <a:tc gridSpan="2">
                  <a:txBody>
                    <a:bodyPr/>
                    <a:lstStyle/>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800" kern="1200" dirty="0">
                          <a:solidFill>
                            <a:srgbClr val="4EB4BE"/>
                          </a:solidFill>
                          <a:latin typeface="Arial" panose="020B0604020202020204" pitchFamily="34" charset="0"/>
                          <a:ea typeface="+mn-ea"/>
                          <a:cs typeface="Arial" panose="020B0604020202020204" pitchFamily="34" charset="0"/>
                        </a:rPr>
                        <a:t>L’Assemblée Générale charge l’ensemble des administrateurs, conformément aux stipulations statutaires, de nommer un Bureau au sein de leur Conseil.</a:t>
                      </a:r>
                    </a:p>
                  </a:txBody>
                  <a:tcPr/>
                </a:tc>
                <a:tc hMerge="1">
                  <a:txBody>
                    <a:bodyPr/>
                    <a:lstStyle/>
                    <a:p>
                      <a:pPr marL="285750" indent="-285750">
                        <a:buFont typeface="Arial" panose="020B0604020202020204" pitchFamily="34" charset="0"/>
                        <a:buChar char="•"/>
                      </a:pPr>
                      <a:endParaRPr lang="fr-FR" sz="1800" b="0" kern="1200" dirty="0">
                        <a:solidFill>
                          <a:srgbClr val="4EB4BE"/>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graphicFrame>
        <p:nvGraphicFramePr>
          <p:cNvPr id="4" name="Tableau 3"/>
          <p:cNvGraphicFramePr>
            <a:graphicFrameLocks noGrp="1"/>
          </p:cNvGraphicFramePr>
          <p:nvPr>
            <p:extLst>
              <p:ext uri="{D42A27DB-BD31-4B8C-83A1-F6EECF244321}">
                <p14:modId xmlns:p14="http://schemas.microsoft.com/office/powerpoint/2010/main" val="1358060374"/>
              </p:ext>
            </p:extLst>
          </p:nvPr>
        </p:nvGraphicFramePr>
        <p:xfrm>
          <a:off x="1763688" y="1412776"/>
          <a:ext cx="6696744" cy="2592288"/>
        </p:xfrm>
        <a:graphic>
          <a:graphicData uri="http://schemas.openxmlformats.org/drawingml/2006/table">
            <a:tbl>
              <a:tblPr firstRow="1" bandRow="1">
                <a:tableStyleId>{5C22544A-7EE6-4342-B048-85BDC9FD1C3A}</a:tableStyleId>
              </a:tblPr>
              <a:tblGrid>
                <a:gridCol w="3155936">
                  <a:extLst>
                    <a:ext uri="{9D8B030D-6E8A-4147-A177-3AD203B41FA5}">
                      <a16:colId xmlns:a16="http://schemas.microsoft.com/office/drawing/2014/main" val="20000"/>
                    </a:ext>
                  </a:extLst>
                </a:gridCol>
                <a:gridCol w="3540808">
                  <a:extLst>
                    <a:ext uri="{9D8B030D-6E8A-4147-A177-3AD203B41FA5}">
                      <a16:colId xmlns:a16="http://schemas.microsoft.com/office/drawing/2014/main" val="20001"/>
                    </a:ext>
                  </a:extLst>
                </a:gridCol>
              </a:tblGrid>
              <a:tr h="2592288">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800" b="0" kern="1200" dirty="0">
                          <a:solidFill>
                            <a:srgbClr val="4EB4BE"/>
                          </a:solidFill>
                          <a:latin typeface="Arial" panose="020B0604020202020204" pitchFamily="34" charset="0"/>
                          <a:ea typeface="+mn-ea"/>
                          <a:cs typeface="Arial" panose="020B0604020202020204" pitchFamily="34" charset="0"/>
                        </a:rPr>
                        <a:t>Olivier Belondrade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800" b="0" kern="1200" dirty="0">
                          <a:solidFill>
                            <a:srgbClr val="4EB4BE"/>
                          </a:solidFill>
                          <a:latin typeface="Arial" panose="020B0604020202020204" pitchFamily="34" charset="0"/>
                          <a:ea typeface="+mn-ea"/>
                          <a:cs typeface="Arial" panose="020B0604020202020204" pitchFamily="34" charset="0"/>
                        </a:rPr>
                        <a:t>Béatrice Bihr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800" b="0" kern="1200" dirty="0">
                          <a:solidFill>
                            <a:srgbClr val="4EB4BE"/>
                          </a:solidFill>
                          <a:latin typeface="Arial" panose="020B0604020202020204" pitchFamily="34" charset="0"/>
                          <a:ea typeface="+mn-ea"/>
                          <a:cs typeface="Arial" panose="020B0604020202020204" pitchFamily="34" charset="0"/>
                        </a:rPr>
                        <a:t>Jacques-Olivier Boudin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800" b="0" kern="1200" dirty="0">
                          <a:solidFill>
                            <a:srgbClr val="4EB4BE"/>
                          </a:solidFill>
                          <a:latin typeface="Arial" panose="020B0604020202020204" pitchFamily="34" charset="0"/>
                          <a:ea typeface="+mn-ea"/>
                          <a:cs typeface="Arial" panose="020B0604020202020204" pitchFamily="34" charset="0"/>
                        </a:rPr>
                        <a:t>Yannick </a:t>
                      </a:r>
                      <a:r>
                        <a:rPr lang="fr-FR" sz="1800" b="0" kern="1200" dirty="0" err="1">
                          <a:solidFill>
                            <a:srgbClr val="4EB4BE"/>
                          </a:solidFill>
                          <a:latin typeface="Arial" panose="020B0604020202020204" pitchFamily="34" charset="0"/>
                          <a:ea typeface="+mn-ea"/>
                          <a:cs typeface="Arial" panose="020B0604020202020204" pitchFamily="34" charset="0"/>
                        </a:rPr>
                        <a:t>Chalmé</a:t>
                      </a:r>
                      <a:endParaRPr lang="fr-FR" sz="1800" b="0" kern="1200" dirty="0">
                        <a:solidFill>
                          <a:srgbClr val="4EB4BE"/>
                        </a:solidFill>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800" b="0" kern="1200" dirty="0">
                          <a:solidFill>
                            <a:srgbClr val="4EB4BE"/>
                          </a:solidFill>
                          <a:latin typeface="Arial" panose="020B0604020202020204" pitchFamily="34" charset="0"/>
                          <a:ea typeface="+mn-ea"/>
                          <a:cs typeface="Arial" panose="020B0604020202020204" pitchFamily="34" charset="0"/>
                        </a:rPr>
                        <a:t>Jean-Pierre Charlet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800" b="0" kern="1200" dirty="0">
                          <a:solidFill>
                            <a:srgbClr val="4EB4BE"/>
                          </a:solidFill>
                          <a:latin typeface="Arial" panose="020B0604020202020204" pitchFamily="34" charset="0"/>
                          <a:ea typeface="+mn-ea"/>
                          <a:cs typeface="Arial" panose="020B0604020202020204" pitchFamily="34" charset="0"/>
                        </a:rPr>
                        <a:t>Stéphane </a:t>
                      </a:r>
                      <a:r>
                        <a:rPr lang="fr-FR" sz="1800" b="0" kern="1200" dirty="0" err="1">
                          <a:solidFill>
                            <a:srgbClr val="4EB4BE"/>
                          </a:solidFill>
                          <a:latin typeface="Arial" panose="020B0604020202020204" pitchFamily="34" charset="0"/>
                          <a:ea typeface="+mn-ea"/>
                          <a:cs typeface="Arial" panose="020B0604020202020204" pitchFamily="34" charset="0"/>
                        </a:rPr>
                        <a:t>Collinet</a:t>
                      </a:r>
                      <a:endParaRPr lang="fr-FR" sz="1800" b="0" kern="1200" dirty="0">
                        <a:solidFill>
                          <a:srgbClr val="4EB4BE"/>
                        </a:solidFill>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800" b="0" kern="1200" dirty="0">
                          <a:solidFill>
                            <a:srgbClr val="4EB4BE"/>
                          </a:solidFill>
                          <a:latin typeface="Arial" panose="020B0604020202020204" pitchFamily="34" charset="0"/>
                          <a:ea typeface="+mn-ea"/>
                          <a:cs typeface="Arial" panose="020B0604020202020204" pitchFamily="34" charset="0"/>
                        </a:rPr>
                        <a:t>Nicolas Guérin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800" b="0" kern="1200" dirty="0">
                          <a:solidFill>
                            <a:srgbClr val="4EB4BE"/>
                          </a:solidFill>
                          <a:latin typeface="Arial" panose="020B0604020202020204" pitchFamily="34" charset="0"/>
                          <a:ea typeface="+mn-ea"/>
                          <a:cs typeface="Arial" panose="020B0604020202020204" pitchFamily="34" charset="0"/>
                        </a:rPr>
                        <a:t>Martial Houlle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800" b="0" kern="1200" dirty="0">
                          <a:solidFill>
                            <a:srgbClr val="4EB4BE"/>
                          </a:solidFill>
                          <a:latin typeface="Arial" panose="020B0604020202020204" pitchFamily="34" charset="0"/>
                          <a:ea typeface="+mn-ea"/>
                          <a:cs typeface="Arial" panose="020B0604020202020204" pitchFamily="34" charset="0"/>
                        </a:rPr>
                        <a:t>Anne-Sophie Le </a:t>
                      </a:r>
                      <a:r>
                        <a:rPr lang="fr-FR" sz="1800" b="0" kern="1200" dirty="0" err="1">
                          <a:solidFill>
                            <a:srgbClr val="4EB4BE"/>
                          </a:solidFill>
                          <a:latin typeface="Arial" panose="020B0604020202020204" pitchFamily="34" charset="0"/>
                          <a:ea typeface="+mn-ea"/>
                          <a:cs typeface="Arial" panose="020B0604020202020204" pitchFamily="34" charset="0"/>
                        </a:rPr>
                        <a:t>Lay</a:t>
                      </a:r>
                      <a:r>
                        <a:rPr lang="fr-FR" sz="1800" b="1" kern="1200" dirty="0" err="1">
                          <a:solidFill>
                            <a:schemeClr val="lt1"/>
                          </a:solidFill>
                          <a:effectLst/>
                          <a:latin typeface="+mn-lt"/>
                          <a:ea typeface="+mn-ea"/>
                          <a:cs typeface="+mn-cs"/>
                        </a:rPr>
                        <a:t>t</a:t>
                      </a:r>
                      <a:endParaRPr lang="fr-FR" sz="1800" b="0" kern="1200" dirty="0">
                        <a:solidFill>
                          <a:srgbClr val="4EB4BE"/>
                        </a:solidFill>
                        <a:latin typeface="Arial" panose="020B0604020202020204" pitchFamily="34" charset="0"/>
                        <a:ea typeface="+mn-ea"/>
                        <a:cs typeface="Arial" panose="020B0604020202020204" pitchFamily="34" charset="0"/>
                      </a:endParaRPr>
                    </a:p>
                  </a:txBody>
                  <a:tcPr>
                    <a:noFill/>
                  </a:tcPr>
                </a:tc>
                <a:tc>
                  <a:txBody>
                    <a:bodyPr/>
                    <a:lstStyle/>
                    <a:p>
                      <a:pPr marL="285750" indent="-285750">
                        <a:buFont typeface="Arial" panose="020B0604020202020204" pitchFamily="34" charset="0"/>
                        <a:buChar char="•"/>
                      </a:pPr>
                      <a:r>
                        <a:rPr lang="fr-FR" sz="1800" b="0" kern="1200" dirty="0">
                          <a:solidFill>
                            <a:srgbClr val="4EB4BE"/>
                          </a:solidFill>
                          <a:latin typeface="Arial" panose="020B0604020202020204" pitchFamily="34" charset="0"/>
                          <a:ea typeface="+mn-ea"/>
                          <a:cs typeface="Arial" panose="020B0604020202020204" pitchFamily="34" charset="0"/>
                        </a:rPr>
                        <a:t>Marc </a:t>
                      </a:r>
                      <a:r>
                        <a:rPr lang="fr-FR" sz="1800" b="0" kern="1200" dirty="0" err="1">
                          <a:solidFill>
                            <a:srgbClr val="4EB4BE"/>
                          </a:solidFill>
                          <a:latin typeface="Arial" panose="020B0604020202020204" pitchFamily="34" charset="0"/>
                          <a:ea typeface="+mn-ea"/>
                          <a:cs typeface="Arial" panose="020B0604020202020204" pitchFamily="34" charset="0"/>
                        </a:rPr>
                        <a:t>Mossé</a:t>
                      </a:r>
                      <a:r>
                        <a:rPr lang="fr-FR" sz="1800" b="0" kern="1200" dirty="0">
                          <a:solidFill>
                            <a:srgbClr val="4EB4BE"/>
                          </a:solidFill>
                          <a:latin typeface="Arial" panose="020B0604020202020204" pitchFamily="34" charset="0"/>
                          <a:ea typeface="+mn-ea"/>
                          <a:cs typeface="Arial" panose="020B0604020202020204" pitchFamily="34" charset="0"/>
                        </a:rPr>
                        <a:t> (es qualité Président de l’AFJE</a:t>
                      </a:r>
                    </a:p>
                    <a:p>
                      <a:pPr marL="285750" indent="-285750">
                        <a:buFont typeface="Arial" panose="020B0604020202020204" pitchFamily="34" charset="0"/>
                        <a:buChar char="•"/>
                      </a:pPr>
                      <a:r>
                        <a:rPr lang="fr-FR" sz="1800" b="0" kern="1200" dirty="0">
                          <a:solidFill>
                            <a:srgbClr val="4EB4BE"/>
                          </a:solidFill>
                          <a:latin typeface="Arial" panose="020B0604020202020204" pitchFamily="34" charset="0"/>
                          <a:ea typeface="+mn-ea"/>
                          <a:cs typeface="Arial" panose="020B0604020202020204" pitchFamily="34" charset="0"/>
                        </a:rPr>
                        <a:t>Denis Musson </a:t>
                      </a:r>
                    </a:p>
                    <a:p>
                      <a:pPr marL="285750" indent="-285750">
                        <a:buFont typeface="Arial" panose="020B0604020202020204" pitchFamily="34" charset="0"/>
                        <a:buChar char="•"/>
                      </a:pPr>
                      <a:r>
                        <a:rPr lang="fr-FR" sz="1800" b="0" kern="1200" dirty="0">
                          <a:solidFill>
                            <a:srgbClr val="4EB4BE"/>
                          </a:solidFill>
                          <a:latin typeface="Arial" panose="020B0604020202020204" pitchFamily="34" charset="0"/>
                          <a:ea typeface="+mn-ea"/>
                          <a:cs typeface="Arial" panose="020B0604020202020204" pitchFamily="34" charset="0"/>
                        </a:rPr>
                        <a:t>Pascale Neyret</a:t>
                      </a:r>
                    </a:p>
                    <a:p>
                      <a:pPr marL="285750" indent="-285750">
                        <a:buFont typeface="Arial" panose="020B0604020202020204" pitchFamily="34" charset="0"/>
                        <a:buChar char="•"/>
                      </a:pPr>
                      <a:r>
                        <a:rPr lang="fr-FR" sz="1800" b="0" kern="1200" dirty="0">
                          <a:solidFill>
                            <a:srgbClr val="4EB4BE"/>
                          </a:solidFill>
                          <a:latin typeface="Arial" panose="020B0604020202020204" pitchFamily="34" charset="0"/>
                          <a:ea typeface="+mn-ea"/>
                          <a:cs typeface="Arial" panose="020B0604020202020204" pitchFamily="34" charset="0"/>
                        </a:rPr>
                        <a:t>Claire Olive-</a:t>
                      </a:r>
                      <a:r>
                        <a:rPr lang="fr-FR" sz="1800" b="0" kern="1200" dirty="0" err="1">
                          <a:solidFill>
                            <a:srgbClr val="4EB4BE"/>
                          </a:solidFill>
                          <a:latin typeface="Arial" panose="020B0604020202020204" pitchFamily="34" charset="0"/>
                          <a:ea typeface="+mn-ea"/>
                          <a:cs typeface="Arial" panose="020B0604020202020204" pitchFamily="34" charset="0"/>
                        </a:rPr>
                        <a:t>Lorthioir</a:t>
                      </a:r>
                      <a:endParaRPr lang="fr-FR" sz="1800" b="0" kern="1200" dirty="0">
                        <a:solidFill>
                          <a:srgbClr val="4EB4BE"/>
                        </a:solidFill>
                        <a:latin typeface="Arial" panose="020B0604020202020204" pitchFamily="34" charset="0"/>
                        <a:ea typeface="+mn-ea"/>
                        <a:cs typeface="Arial" panose="020B0604020202020204" pitchFamily="34" charset="0"/>
                      </a:endParaRPr>
                    </a:p>
                    <a:p>
                      <a:pPr marL="285750" indent="-285750">
                        <a:buFont typeface="Arial" panose="020B0604020202020204" pitchFamily="34" charset="0"/>
                        <a:buChar char="•"/>
                      </a:pPr>
                      <a:r>
                        <a:rPr lang="fr-FR" sz="1800" b="0" kern="1200" dirty="0">
                          <a:solidFill>
                            <a:srgbClr val="4EB4BE"/>
                          </a:solidFill>
                          <a:latin typeface="Arial" panose="020B0604020202020204" pitchFamily="34" charset="0"/>
                          <a:ea typeface="+mn-ea"/>
                          <a:cs typeface="Arial" panose="020B0604020202020204" pitchFamily="34" charset="0"/>
                        </a:rPr>
                        <a:t>Boris </a:t>
                      </a:r>
                      <a:r>
                        <a:rPr lang="fr-FR" sz="1800" b="0" kern="1200" dirty="0" err="1">
                          <a:solidFill>
                            <a:srgbClr val="4EB4BE"/>
                          </a:solidFill>
                          <a:latin typeface="Arial" panose="020B0604020202020204" pitchFamily="34" charset="0"/>
                          <a:ea typeface="+mn-ea"/>
                          <a:cs typeface="Arial" panose="020B0604020202020204" pitchFamily="34" charset="0"/>
                        </a:rPr>
                        <a:t>Stoykov</a:t>
                      </a:r>
                      <a:endParaRPr lang="fr-FR" sz="1800" b="0" kern="1200" dirty="0">
                        <a:solidFill>
                          <a:srgbClr val="4EB4BE"/>
                        </a:solidFill>
                        <a:latin typeface="Arial" panose="020B0604020202020204" pitchFamily="34" charset="0"/>
                        <a:ea typeface="+mn-ea"/>
                        <a:cs typeface="Arial" panose="020B0604020202020204" pitchFamily="34" charset="0"/>
                      </a:endParaRPr>
                    </a:p>
                    <a:p>
                      <a:pPr marL="285750" indent="-285750">
                        <a:buFont typeface="Arial" panose="020B0604020202020204" pitchFamily="34" charset="0"/>
                        <a:buChar char="•"/>
                      </a:pPr>
                      <a:r>
                        <a:rPr lang="fr-FR" sz="1800" b="0" kern="1200" dirty="0">
                          <a:solidFill>
                            <a:srgbClr val="4EB4BE"/>
                          </a:solidFill>
                          <a:latin typeface="Arial" panose="020B0604020202020204" pitchFamily="34" charset="0"/>
                          <a:ea typeface="+mn-ea"/>
                          <a:cs typeface="Arial" panose="020B0604020202020204" pitchFamily="34" charset="0"/>
                        </a:rPr>
                        <a:t>Philippe </a:t>
                      </a:r>
                      <a:r>
                        <a:rPr lang="fr-FR" sz="1800" b="0" kern="1200" dirty="0" err="1">
                          <a:solidFill>
                            <a:srgbClr val="4EB4BE"/>
                          </a:solidFill>
                          <a:latin typeface="Arial" panose="020B0604020202020204" pitchFamily="34" charset="0"/>
                          <a:ea typeface="+mn-ea"/>
                          <a:cs typeface="Arial" panose="020B0604020202020204" pitchFamily="34" charset="0"/>
                        </a:rPr>
                        <a:t>Sumeire</a:t>
                      </a:r>
                      <a:endParaRPr lang="fr-FR" sz="1800" b="0" kern="1200" dirty="0">
                        <a:solidFill>
                          <a:srgbClr val="4EB4BE"/>
                        </a:solidFill>
                        <a:latin typeface="Arial" panose="020B0604020202020204" pitchFamily="34" charset="0"/>
                        <a:ea typeface="+mn-ea"/>
                        <a:cs typeface="Arial" panose="020B0604020202020204" pitchFamily="34" charset="0"/>
                      </a:endParaRPr>
                    </a:p>
                    <a:p>
                      <a:pPr marL="285750" indent="-285750">
                        <a:buFont typeface="Arial" panose="020B0604020202020204" pitchFamily="34" charset="0"/>
                        <a:buChar char="•"/>
                      </a:pPr>
                      <a:r>
                        <a:rPr lang="fr-FR" sz="1800" b="0" kern="1200" dirty="0">
                          <a:solidFill>
                            <a:srgbClr val="4EB4BE"/>
                          </a:solidFill>
                          <a:latin typeface="Arial" panose="020B0604020202020204" pitchFamily="34" charset="0"/>
                          <a:ea typeface="+mn-ea"/>
                          <a:cs typeface="Arial" panose="020B0604020202020204" pitchFamily="34" charset="0"/>
                        </a:rPr>
                        <a:t>Valérie Valais</a:t>
                      </a:r>
                    </a:p>
                  </a:txBody>
                  <a:tcP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635202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Résolution n°4</a:t>
            </a:r>
          </a:p>
        </p:txBody>
      </p:sp>
      <p:sp>
        <p:nvSpPr>
          <p:cNvPr id="3" name="Espace réservé du contenu 2"/>
          <p:cNvSpPr>
            <a:spLocks noGrp="1"/>
          </p:cNvSpPr>
          <p:nvPr>
            <p:ph idx="1"/>
          </p:nvPr>
        </p:nvSpPr>
        <p:spPr/>
        <p:txBody>
          <a:bodyPr/>
          <a:lstStyle/>
          <a:p>
            <a:r>
              <a:rPr lang="fr-FR" dirty="0"/>
              <a:t>Tous pouvoirs sont donnés au porteur du présent procès-verbal ou d'un extrait pour accomplir toutes formalités nécessaires.</a:t>
            </a:r>
          </a:p>
          <a:p>
            <a:pPr marL="0" indent="0">
              <a:buNone/>
            </a:pPr>
            <a:endParaRPr lang="fr-FR" dirty="0"/>
          </a:p>
        </p:txBody>
      </p:sp>
    </p:spTree>
    <p:extLst>
      <p:ext uri="{BB962C8B-B14F-4D97-AF65-F5344CB8AC3E}">
        <p14:creationId xmlns:p14="http://schemas.microsoft.com/office/powerpoint/2010/main" val="1623852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Le Cercle et le COVID</a:t>
            </a:r>
          </a:p>
        </p:txBody>
      </p:sp>
      <p:sp>
        <p:nvSpPr>
          <p:cNvPr id="3" name="Content Placeholder 2"/>
          <p:cNvSpPr>
            <a:spLocks noGrp="1"/>
          </p:cNvSpPr>
          <p:nvPr>
            <p:ph idx="1"/>
          </p:nvPr>
        </p:nvSpPr>
        <p:spPr/>
        <p:txBody>
          <a:bodyPr>
            <a:normAutofit lnSpcReduction="10000"/>
          </a:bodyPr>
          <a:lstStyle/>
          <a:p>
            <a:r>
              <a:rPr lang="fr-FR" dirty="0"/>
              <a:t>Activités engagées : </a:t>
            </a:r>
          </a:p>
          <a:p>
            <a:pPr lvl="1"/>
            <a:r>
              <a:rPr lang="fr-FR" dirty="0"/>
              <a:t>Flash Actu, </a:t>
            </a:r>
          </a:p>
          <a:p>
            <a:pPr lvl="1"/>
            <a:r>
              <a:rPr lang="fr-FR" dirty="0"/>
              <a:t>6 Webinaires EFB, </a:t>
            </a:r>
          </a:p>
          <a:p>
            <a:pPr lvl="1"/>
            <a:r>
              <a:rPr lang="fr-FR" dirty="0"/>
              <a:t>Tiers Conciliateurs, </a:t>
            </a:r>
          </a:p>
          <a:p>
            <a:pPr lvl="1"/>
            <a:r>
              <a:rPr lang="fr-FR" dirty="0"/>
              <a:t>Happy </a:t>
            </a:r>
            <a:r>
              <a:rPr lang="fr-FR" dirty="0" err="1"/>
              <a:t>Hours</a:t>
            </a:r>
            <a:r>
              <a:rPr lang="fr-FR" dirty="0"/>
              <a:t> digital, </a:t>
            </a:r>
          </a:p>
          <a:p>
            <a:pPr lvl="1"/>
            <a:r>
              <a:rPr lang="fr-FR" dirty="0"/>
              <a:t>Petits-déjeuners en </a:t>
            </a:r>
            <a:r>
              <a:rPr lang="fr-FR" dirty="0" err="1"/>
              <a:t>visio</a:t>
            </a:r>
            <a:r>
              <a:rPr lang="fr-FR" dirty="0"/>
              <a:t> conférence,</a:t>
            </a:r>
          </a:p>
          <a:p>
            <a:pPr lvl="1"/>
            <a:r>
              <a:rPr lang="fr-FR" dirty="0"/>
              <a:t>Webinaires des Amis du Cercle</a:t>
            </a:r>
          </a:p>
          <a:p>
            <a:r>
              <a:rPr lang="fr-FR" dirty="0"/>
              <a:t>Poursuite des acticités en </a:t>
            </a:r>
            <a:r>
              <a:rPr lang="fr-FR" dirty="0" err="1"/>
              <a:t>visio</a:t>
            </a:r>
            <a:r>
              <a:rPr lang="fr-FR" dirty="0"/>
              <a:t> et reprise des réunions en présentiel </a:t>
            </a:r>
          </a:p>
        </p:txBody>
      </p:sp>
    </p:spTree>
    <p:extLst>
      <p:ext uri="{BB962C8B-B14F-4D97-AF65-F5344CB8AC3E}">
        <p14:creationId xmlns:p14="http://schemas.microsoft.com/office/powerpoint/2010/main" val="2955433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Ordre du jour</a:t>
            </a:r>
          </a:p>
        </p:txBody>
      </p:sp>
      <p:sp>
        <p:nvSpPr>
          <p:cNvPr id="3" name="Espace réservé du contenu 2"/>
          <p:cNvSpPr>
            <a:spLocks noGrp="1"/>
          </p:cNvSpPr>
          <p:nvPr>
            <p:ph idx="1"/>
          </p:nvPr>
        </p:nvSpPr>
        <p:spPr/>
        <p:txBody>
          <a:bodyPr/>
          <a:lstStyle/>
          <a:p>
            <a:r>
              <a:rPr lang="fr-FR" b="1" dirty="0"/>
              <a:t>Rapport d’activité 2019</a:t>
            </a:r>
            <a:endParaRPr lang="fr-FR" dirty="0"/>
          </a:p>
          <a:p>
            <a:r>
              <a:rPr lang="fr-FR" b="1" dirty="0"/>
              <a:t>Rapport financier </a:t>
            </a:r>
            <a:endParaRPr lang="fr-FR" dirty="0"/>
          </a:p>
          <a:p>
            <a:r>
              <a:rPr lang="fr-FR" b="1" dirty="0"/>
              <a:t>Composition du conseil d’administration</a:t>
            </a:r>
          </a:p>
          <a:p>
            <a:r>
              <a:rPr lang="fr-FR" b="1" dirty="0"/>
              <a:t>Questions diverses</a:t>
            </a:r>
          </a:p>
          <a:p>
            <a:r>
              <a:rPr lang="fr-FR" b="1" dirty="0"/>
              <a:t>Vote des résolutions </a:t>
            </a:r>
            <a:endParaRPr lang="fr-FR" dirty="0"/>
          </a:p>
          <a:p>
            <a:endParaRPr lang="fr-FR" dirty="0"/>
          </a:p>
          <a:p>
            <a:endParaRPr lang="fr-FR" dirty="0"/>
          </a:p>
        </p:txBody>
      </p:sp>
    </p:spTree>
    <p:extLst>
      <p:ext uri="{BB962C8B-B14F-4D97-AF65-F5344CB8AC3E}">
        <p14:creationId xmlns:p14="http://schemas.microsoft.com/office/powerpoint/2010/main" val="3717325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FR" dirty="0"/>
              <a:t>Rapport d’activité</a:t>
            </a:r>
          </a:p>
        </p:txBody>
      </p:sp>
      <p:sp>
        <p:nvSpPr>
          <p:cNvPr id="5" name="Espace réservé du contenu 4"/>
          <p:cNvSpPr>
            <a:spLocks noGrp="1"/>
          </p:cNvSpPr>
          <p:nvPr>
            <p:ph type="subTitle" idx="1"/>
          </p:nvPr>
        </p:nvSpPr>
        <p:spPr/>
        <p:txBody>
          <a:bodyPr>
            <a:normAutofit/>
          </a:bodyPr>
          <a:lstStyle/>
          <a:p>
            <a:endParaRPr lang="fr-FR" dirty="0"/>
          </a:p>
        </p:txBody>
      </p:sp>
    </p:spTree>
    <p:extLst>
      <p:ext uri="{BB962C8B-B14F-4D97-AF65-F5344CB8AC3E}">
        <p14:creationId xmlns:p14="http://schemas.microsoft.com/office/powerpoint/2010/main" val="891533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1C0C8B-CFB8-46A9-94F9-60841DC923B9}"/>
              </a:ext>
            </a:extLst>
          </p:cNvPr>
          <p:cNvSpPr>
            <a:spLocks noGrp="1"/>
          </p:cNvSpPr>
          <p:nvPr>
            <p:ph type="title"/>
          </p:nvPr>
        </p:nvSpPr>
        <p:spPr/>
        <p:txBody>
          <a:bodyPr/>
          <a:lstStyle/>
          <a:p>
            <a:r>
              <a:rPr lang="en-US" dirty="0"/>
              <a:t>Rapport </a:t>
            </a:r>
            <a:r>
              <a:rPr lang="en-US" dirty="0" err="1"/>
              <a:t>d’activité</a:t>
            </a:r>
            <a:r>
              <a:rPr lang="en-US" dirty="0"/>
              <a:t> </a:t>
            </a:r>
            <a:r>
              <a:rPr lang="en-US" dirty="0" err="1"/>
              <a:t>en</a:t>
            </a:r>
            <a:r>
              <a:rPr lang="en-US" dirty="0"/>
              <a:t> images</a:t>
            </a:r>
            <a:endParaRPr lang="fr-FR" dirty="0"/>
          </a:p>
        </p:txBody>
      </p:sp>
      <p:sp>
        <p:nvSpPr>
          <p:cNvPr id="6" name="Espace réservé du contenu 5">
            <a:extLst>
              <a:ext uri="{FF2B5EF4-FFF2-40B4-BE49-F238E27FC236}">
                <a16:creationId xmlns:a16="http://schemas.microsoft.com/office/drawing/2014/main" id="{FC96F328-A20C-4725-ABA1-B9982E4EC5A0}"/>
              </a:ext>
            </a:extLst>
          </p:cNvPr>
          <p:cNvSpPr>
            <a:spLocks noGrp="1"/>
          </p:cNvSpPr>
          <p:nvPr>
            <p:ph idx="1"/>
          </p:nvPr>
        </p:nvSpPr>
        <p:spPr/>
        <p:txBody>
          <a:bodyPr/>
          <a:lstStyle/>
          <a:p>
            <a:endParaRPr lang="fr-FR"/>
          </a:p>
        </p:txBody>
      </p:sp>
      <p:pic>
        <p:nvPicPr>
          <p:cNvPr id="7" name="Image 6">
            <a:hlinkClick r:id="rId2" action="ppaction://hlinkfile"/>
            <a:extLst>
              <a:ext uri="{FF2B5EF4-FFF2-40B4-BE49-F238E27FC236}">
                <a16:creationId xmlns:a16="http://schemas.microsoft.com/office/drawing/2014/main" id="{91236B91-2DA1-48B5-AE81-FBE22CF07237}"/>
              </a:ext>
            </a:extLst>
          </p:cNvPr>
          <p:cNvPicPr>
            <a:picLocks noChangeAspect="1"/>
          </p:cNvPicPr>
          <p:nvPr/>
        </p:nvPicPr>
        <p:blipFill>
          <a:blip r:embed="rId3"/>
          <a:stretch>
            <a:fillRect/>
          </a:stretch>
        </p:blipFill>
        <p:spPr>
          <a:xfrm>
            <a:off x="-35396" y="1700809"/>
            <a:ext cx="9168340" cy="5157192"/>
          </a:xfrm>
          <a:prstGeom prst="rect">
            <a:avLst/>
          </a:prstGeom>
        </p:spPr>
      </p:pic>
    </p:spTree>
    <p:extLst>
      <p:ext uri="{BB962C8B-B14F-4D97-AF65-F5344CB8AC3E}">
        <p14:creationId xmlns:p14="http://schemas.microsoft.com/office/powerpoint/2010/main" val="3580196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 Cercle, </a:t>
            </a:r>
            <a:r>
              <a:rPr lang="en-US" dirty="0" err="1"/>
              <a:t>c’est</a:t>
            </a:r>
            <a:r>
              <a:rPr lang="en-US" dirty="0"/>
              <a:t> </a:t>
            </a:r>
            <a:r>
              <a:rPr lang="en-US" dirty="0" err="1"/>
              <a:t>vous</a:t>
            </a:r>
            <a:r>
              <a:rPr lang="en-US" dirty="0"/>
              <a:t> !</a:t>
            </a:r>
            <a:endParaRPr lang="fr-FR" dirty="0"/>
          </a:p>
        </p:txBody>
      </p:sp>
      <p:sp>
        <p:nvSpPr>
          <p:cNvPr id="3" name="Content Placeholder 2"/>
          <p:cNvSpPr>
            <a:spLocks noGrp="1"/>
          </p:cNvSpPr>
          <p:nvPr>
            <p:ph sz="half" idx="1"/>
          </p:nvPr>
        </p:nvSpPr>
        <p:spPr>
          <a:xfrm>
            <a:off x="4860032" y="2852936"/>
            <a:ext cx="3591162" cy="2293216"/>
          </a:xfrm>
        </p:spPr>
        <p:txBody>
          <a:bodyPr/>
          <a:lstStyle/>
          <a:p>
            <a:endParaRPr lang="fr-FR" b="1" i="1" dirty="0"/>
          </a:p>
          <a:p>
            <a:pPr marL="0" indent="0">
              <a:buNone/>
            </a:pPr>
            <a:endParaRPr lang="fr-FR" b="1" i="1" dirty="0"/>
          </a:p>
        </p:txBody>
      </p:sp>
      <p:pic>
        <p:nvPicPr>
          <p:cNvPr id="1026" name="50907F1E-55C6-4B67-A631-80E438E84F5A">
            <a:extLst>
              <a:ext uri="{FF2B5EF4-FFF2-40B4-BE49-F238E27FC236}">
                <a16:creationId xmlns:a16="http://schemas.microsoft.com/office/drawing/2014/main" id="{70368F4F-74DB-4D43-84E9-1D598D9178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1172" y="1467695"/>
            <a:ext cx="6012160" cy="509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8667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19672" y="274638"/>
            <a:ext cx="7355160" cy="1143000"/>
          </a:xfrm>
        </p:spPr>
        <p:txBody>
          <a:bodyPr anchor="ctr">
            <a:normAutofit/>
          </a:bodyPr>
          <a:lstStyle/>
          <a:p>
            <a:pPr>
              <a:lnSpc>
                <a:spcPct val="90000"/>
              </a:lnSpc>
            </a:pPr>
            <a:r>
              <a:rPr lang="fr-FR" sz="3700"/>
              <a:t>Etre un lieu </a:t>
            </a:r>
            <a:br>
              <a:rPr lang="fr-FR" sz="3700"/>
            </a:br>
            <a:r>
              <a:rPr lang="fr-FR" sz="3700"/>
              <a:t>d’échange et de networking</a:t>
            </a:r>
          </a:p>
        </p:txBody>
      </p:sp>
      <p:sp>
        <p:nvSpPr>
          <p:cNvPr id="3" name="Espace réservé du contenu 2"/>
          <p:cNvSpPr>
            <a:spLocks noGrp="1"/>
          </p:cNvSpPr>
          <p:nvPr>
            <p:ph sz="half" idx="1"/>
          </p:nvPr>
        </p:nvSpPr>
        <p:spPr>
          <a:xfrm>
            <a:off x="457200" y="1600202"/>
            <a:ext cx="4038600" cy="4525963"/>
          </a:xfrm>
        </p:spPr>
        <p:txBody>
          <a:bodyPr>
            <a:normAutofit/>
          </a:bodyPr>
          <a:lstStyle/>
          <a:p>
            <a:pPr lvl="0">
              <a:lnSpc>
                <a:spcPct val="90000"/>
              </a:lnSpc>
            </a:pPr>
            <a:r>
              <a:rPr lang="fr-FR" sz="2000" b="1" dirty="0"/>
              <a:t>13 commissions </a:t>
            </a:r>
            <a:r>
              <a:rPr lang="fr-FR" sz="2000" dirty="0"/>
              <a:t>:</a:t>
            </a:r>
          </a:p>
          <a:p>
            <a:pPr lvl="1">
              <a:lnSpc>
                <a:spcPct val="90000"/>
              </a:lnSpc>
            </a:pPr>
            <a:r>
              <a:rPr lang="fr-FR" sz="2000" spc="-100" dirty="0"/>
              <a:t>Commissions thématiques :</a:t>
            </a:r>
            <a:r>
              <a:rPr lang="fr-FR" sz="2000" dirty="0"/>
              <a:t> Affaires internationales, Finance et Bourse, Gouvernance et Ethique, Industrie et Commerce, Justice Economique, Santé</a:t>
            </a:r>
          </a:p>
          <a:p>
            <a:pPr lvl="1">
              <a:lnSpc>
                <a:spcPct val="90000"/>
              </a:lnSpc>
            </a:pPr>
            <a:r>
              <a:rPr lang="fr-FR" sz="2000" dirty="0"/>
              <a:t>Commissions transverses : CAC 40, DJ au féminin, Employabilité des DJ, Management des DJ, </a:t>
            </a:r>
          </a:p>
          <a:p>
            <a:pPr lvl="1">
              <a:lnSpc>
                <a:spcPct val="90000"/>
              </a:lnSpc>
            </a:pPr>
            <a:r>
              <a:rPr lang="fr-FR" sz="2000" dirty="0"/>
              <a:t>Commissions régionales : Rhône-Alpes et Grand Sud</a:t>
            </a:r>
          </a:p>
          <a:p>
            <a:pPr lvl="1">
              <a:lnSpc>
                <a:spcPct val="90000"/>
              </a:lnSpc>
            </a:pPr>
            <a:r>
              <a:rPr lang="fr-FR" sz="2000" dirty="0"/>
              <a:t>Une activité soutenue avec 24 réunions de commission</a:t>
            </a:r>
          </a:p>
          <a:p>
            <a:pPr lvl="1">
              <a:lnSpc>
                <a:spcPct val="90000"/>
              </a:lnSpc>
            </a:pPr>
            <a:endParaRPr lang="fr-FR" sz="2000" dirty="0"/>
          </a:p>
          <a:p>
            <a:pPr>
              <a:lnSpc>
                <a:spcPct val="90000"/>
              </a:lnSpc>
            </a:pPr>
            <a:endParaRPr lang="fr-FR" sz="2000" dirty="0"/>
          </a:p>
        </p:txBody>
      </p:sp>
      <p:pic>
        <p:nvPicPr>
          <p:cNvPr id="4" name="Présentation commission" descr="Présentation commission">
            <a:hlinkClick r:id="" action="ppaction://media"/>
            <a:extLst>
              <a:ext uri="{FF2B5EF4-FFF2-40B4-BE49-F238E27FC236}">
                <a16:creationId xmlns:a16="http://schemas.microsoft.com/office/drawing/2014/main" id="{6DBFB1C4-A793-3148-BCBE-1C38A53D9E1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48200" y="2727327"/>
            <a:ext cx="4038600" cy="2271712"/>
          </a:xfrm>
          <a:prstGeom prst="rect">
            <a:avLst/>
          </a:prstGeom>
          <a:noFill/>
        </p:spPr>
      </p:pic>
    </p:spTree>
    <p:extLst>
      <p:ext uri="{BB962C8B-B14F-4D97-AF65-F5344CB8AC3E}">
        <p14:creationId xmlns:p14="http://schemas.microsoft.com/office/powerpoint/2010/main" val="31190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Etre un lieu </a:t>
            </a:r>
            <a:br>
              <a:rPr lang="fr-FR" dirty="0"/>
            </a:br>
            <a:r>
              <a:rPr lang="fr-FR" dirty="0"/>
              <a:t>d’échange et de networking</a:t>
            </a:r>
          </a:p>
        </p:txBody>
      </p:sp>
      <p:sp>
        <p:nvSpPr>
          <p:cNvPr id="3" name="Espace réservé du contenu 2"/>
          <p:cNvSpPr>
            <a:spLocks noGrp="1"/>
          </p:cNvSpPr>
          <p:nvPr>
            <p:ph idx="1"/>
          </p:nvPr>
        </p:nvSpPr>
        <p:spPr>
          <a:xfrm>
            <a:off x="1403648" y="1600202"/>
            <a:ext cx="7560840" cy="2692894"/>
          </a:xfrm>
        </p:spPr>
        <p:txBody>
          <a:bodyPr>
            <a:normAutofit/>
          </a:bodyPr>
          <a:lstStyle/>
          <a:p>
            <a:r>
              <a:rPr lang="fr-FR" sz="2800" b="1" dirty="0">
                <a:solidFill>
                  <a:srgbClr val="006666"/>
                </a:solidFill>
              </a:rPr>
              <a:t>Succès des Conférences et des dîners d’hiver et d’été :</a:t>
            </a:r>
          </a:p>
          <a:p>
            <a:pPr lvl="1"/>
            <a:r>
              <a:rPr lang="fr-FR" sz="2400" dirty="0"/>
              <a:t>100 participants en moyenne</a:t>
            </a:r>
          </a:p>
          <a:p>
            <a:pPr lvl="1"/>
            <a:r>
              <a:rPr lang="fr-FR" sz="2400" dirty="0"/>
              <a:t>Alternance dîner assis/cocktail dînatoire</a:t>
            </a:r>
          </a:p>
          <a:p>
            <a:pPr lvl="1"/>
            <a:r>
              <a:rPr lang="fr-FR" sz="2400" dirty="0"/>
              <a:t>Une conférence avant chaque </a:t>
            </a:r>
            <a:r>
              <a:rPr lang="fr-FR" sz="2000" dirty="0"/>
              <a:t>dîner</a:t>
            </a:r>
            <a:endParaRPr lang="fr-FR" sz="2400" dirty="0"/>
          </a:p>
          <a:p>
            <a:pPr lvl="1"/>
            <a:endParaRPr lang="fr-FR" sz="2400" dirty="0"/>
          </a:p>
          <a:p>
            <a:endParaRPr lang="fr-FR" sz="2400" dirty="0"/>
          </a:p>
        </p:txBody>
      </p:sp>
      <p:pic>
        <p:nvPicPr>
          <p:cNvPr id="8" name="Image 7">
            <a:extLst>
              <a:ext uri="{FF2B5EF4-FFF2-40B4-BE49-F238E27FC236}">
                <a16:creationId xmlns:a16="http://schemas.microsoft.com/office/drawing/2014/main" id="{CFAAE1D6-B297-4B85-9A96-03F80F8965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1920" y="4211960"/>
            <a:ext cx="5292080" cy="2646040"/>
          </a:xfrm>
          <a:prstGeom prst="rect">
            <a:avLst/>
          </a:prstGeom>
        </p:spPr>
      </p:pic>
      <p:pic>
        <p:nvPicPr>
          <p:cNvPr id="14" name="Image 13">
            <a:extLst>
              <a:ext uri="{FF2B5EF4-FFF2-40B4-BE49-F238E27FC236}">
                <a16:creationId xmlns:a16="http://schemas.microsoft.com/office/drawing/2014/main" id="{A6DA1AB4-8057-4D91-B7FA-75CF8C508B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593" y="4211960"/>
            <a:ext cx="3975513" cy="2646040"/>
          </a:xfrm>
          <a:prstGeom prst="rect">
            <a:avLst/>
          </a:prstGeom>
        </p:spPr>
      </p:pic>
    </p:spTree>
    <p:extLst>
      <p:ext uri="{BB962C8B-B14F-4D97-AF65-F5344CB8AC3E}">
        <p14:creationId xmlns:p14="http://schemas.microsoft.com/office/powerpoint/2010/main" val="333057989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2276</TotalTime>
  <Words>1125</Words>
  <Application>Microsoft Office PowerPoint</Application>
  <PresentationFormat>Affichage à l'écran (4:3)</PresentationFormat>
  <Paragraphs>202</Paragraphs>
  <Slides>27</Slides>
  <Notes>0</Notes>
  <HiddenSlides>0</HiddenSlides>
  <MMClips>1</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27</vt:i4>
      </vt:variant>
    </vt:vector>
  </HeadingPairs>
  <TitlesOfParts>
    <vt:vector size="30" baseType="lpstr">
      <vt:lpstr>Arial</vt:lpstr>
      <vt:lpstr>Calibri</vt:lpstr>
      <vt:lpstr>Thème Office</vt:lpstr>
      <vt:lpstr>Cercle Montesquieu  Assemblée Générale Ordinaire</vt:lpstr>
      <vt:lpstr>Mot d’introduction </vt:lpstr>
      <vt:lpstr>Le Cercle et le COVID</vt:lpstr>
      <vt:lpstr>Ordre du jour</vt:lpstr>
      <vt:lpstr>Rapport d’activité</vt:lpstr>
      <vt:lpstr>Rapport d’activité en images</vt:lpstr>
      <vt:lpstr>Le Cercle, c’est vous !</vt:lpstr>
      <vt:lpstr>Etre un lieu  d’échange et de networking</vt:lpstr>
      <vt:lpstr>Etre un lieu  d’échange et de networking</vt:lpstr>
      <vt:lpstr>Promouvoir le directeur juridique et sa fonction</vt:lpstr>
      <vt:lpstr>Promouvoir le directeur juridique et sa fonction</vt:lpstr>
      <vt:lpstr>Promouvoir le directeur juridique et sa fonction</vt:lpstr>
      <vt:lpstr>Formation  des directeurs juridiques</vt:lpstr>
      <vt:lpstr>Etre un interlocuteur reconnu et privilégié du droit en entreprise</vt:lpstr>
      <vt:lpstr>Vie du Cercle</vt:lpstr>
      <vt:lpstr>Vie du Cercle</vt:lpstr>
      <vt:lpstr>Rapport Financier</vt:lpstr>
      <vt:lpstr>Comptes 2019</vt:lpstr>
      <vt:lpstr>Comptes 2019</vt:lpstr>
      <vt:lpstr>Comptes 2019</vt:lpstr>
      <vt:lpstr>Composition du Conseil d’administration</vt:lpstr>
      <vt:lpstr>Présentation PowerPoint</vt:lpstr>
      <vt:lpstr>Résolutions  à titre ordinaire</vt:lpstr>
      <vt:lpstr>Résolution n°1</vt:lpstr>
      <vt:lpstr>Résolution n°2</vt:lpstr>
      <vt:lpstr>Résolution n°3</vt:lpstr>
      <vt:lpstr>Résolution n°4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Cercle Montesquieu  Assemblée Générale Ordinaire</dc:title>
  <dc:creator>chirine.q@outlook.com</dc:creator>
  <cp:lastModifiedBy>Maylis BAYVET</cp:lastModifiedBy>
  <cp:revision>11</cp:revision>
  <dcterms:created xsi:type="dcterms:W3CDTF">2020-09-18T07:48:33Z</dcterms:created>
  <dcterms:modified xsi:type="dcterms:W3CDTF">2020-09-24T10:28:44Z</dcterms:modified>
</cp:coreProperties>
</file>