
<file path=[Content_Types].xml><?xml version="1.0" encoding="utf-8"?>
<Types xmlns:ct="http://schemas.openxmlformats.org/package/2006/content-types" xmlns="http://schemas.openxmlformats.org/package/2006/content-types"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?><Relationships xmlns:rel="http://schemas.openxmlformats.org/package/2006/relationships" xmlns="http://schemas.openxmlformats.org/package/2006/relationships"><Relationship Target="ppt/presentation.xml" Type="http://schemas.openxmlformats.org/officeDocument/2006/relationships/officeDocument" Id="rId1"></Relationship><Relationship Target="docProps/core.xml" Type="http://schemas.openxmlformats.org/package/2006/relationships/metadata/core-properties" Id="rId2"></Relationship><Relationship Target="docProps/app.xml" Type="http://schemas.openxmlformats.org/officeDocument/2006/relationships/extended-properties" Id="rId3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?><Relationships xmlns:rel="http://schemas.openxmlformats.org/package/2006/relationships" xmlns="http://schemas.openxmlformats.org/package/2006/relationships"><Relationship Target="slides/slide7.xml" Type="http://schemas.openxmlformats.org/officeDocument/2006/relationships/slide" Id="rId8"></Relationship><Relationship Target="theme/theme1.xml" Type="http://schemas.openxmlformats.org/officeDocument/2006/relationships/theme" Id="rId13"></Relationship><Relationship Target="slides/slide2.xml" Type="http://schemas.openxmlformats.org/officeDocument/2006/relationships/slide" Id="rId3"></Relationship><Relationship Target="slides/slide6.xml" Type="http://schemas.openxmlformats.org/officeDocument/2006/relationships/slide" Id="rId7"></Relationship><Relationship Target="viewProps.xml" Type="http://schemas.openxmlformats.org/officeDocument/2006/relationships/viewProps" Id="rId12"></Relationship><Relationship Target="slides/slide1.xml" Type="http://schemas.openxmlformats.org/officeDocument/2006/relationships/slide" Id="rId2"></Relationship><Relationship Target="slideMasters/slideMaster1.xml" Type="http://schemas.openxmlformats.org/officeDocument/2006/relationships/slideMaster" Id="rId1"></Relationship><Relationship Target="slides/slide5.xml" Type="http://schemas.openxmlformats.org/officeDocument/2006/relationships/slide" Id="rId6"></Relationship><Relationship Target="presProps.xml" Type="http://schemas.openxmlformats.org/officeDocument/2006/relationships/presProps" Id="rId11"></Relationship><Relationship Target="slides/slide4.xml" Type="http://schemas.openxmlformats.org/officeDocument/2006/relationships/slide" Id="rId5"></Relationship><Relationship Target="notesMasters/notesMaster1.xml" Type="http://schemas.openxmlformats.org/officeDocument/2006/relationships/notesMaster" Id="rId10"></Relationship><Relationship Target="slides/slide3.xml" Type="http://schemas.openxmlformats.org/officeDocument/2006/relationships/slide" Id="rId4"></Relationship><Relationship Target="slides/slide8.xml" Type="http://schemas.openxmlformats.org/officeDocument/2006/relationships/slide" Id="rId9"></Relationship><Relationship Target="tableStyles.xml" Type="http://schemas.openxmlformats.org/officeDocument/2006/relationships/tableStyles" Id="rId14"></Relationship></Relationships>
</file>

<file path=ppt/notesMasters/_rels/notesMaster1.xml.rels><?xml version="1.0" encoding="UTF-8" ?><Relationships xmlns:rel="http://schemas.openxmlformats.org/package/2006/relationships" xmlns="http://schemas.openxmlformats.org/package/2006/relationships"><Relationship Target="../theme/theme2.xml" Type="http://schemas.openxmlformats.org/officeDocument/2006/relationships/theme" Id="rId1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A6D164-C640-4D02-A882-7DC9ED2E1C66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DE473-4680-41C2-A89C-693573B4E2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9149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0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11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2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3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4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5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6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7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8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_rels/slideLayout9.xml.rels><?xml version="1.0" encoding="UTF-8" ?><Relationships xmlns:rel="http://schemas.openxmlformats.org/package/2006/relationships" xmlns="http://schemas.openxmlformats.org/package/2006/relationships"><Relationship Target="../slideMasters/slideMaster1.xml" Type="http://schemas.openxmlformats.org/officeDocument/2006/relationships/slideMaster" Id="rId1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9D6EC-EDB1-4513-BFD2-2DDD58A552DC}" type="datetime1">
              <a:rPr lang="de-DE" smtClean="0"/>
              <a:t>04.09.2013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ADE1-AAA8-46A2-9A84-7E813B3A063E}" type="datetime1">
              <a:rPr lang="de-DE" smtClean="0"/>
              <a:t>04.09.2013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23C69-F765-4256-A58F-7CD7B51EC0D2}" type="datetime1">
              <a:rPr lang="de-DE" smtClean="0"/>
              <a:t>04.09.2013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2AC90-136B-4660-AB9F-561BA3E42B14}" type="datetime1">
              <a:rPr lang="de-DE" smtClean="0"/>
              <a:t>04.09.2013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2FC85-3545-474B-82FA-CF0169479706}" type="datetime1">
              <a:rPr lang="de-DE" smtClean="0"/>
              <a:t>04.09.2013</a:t>
            </a:fld>
            <a:endParaRPr lang="de-DE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EADE5-DE52-47AD-9072-DAA5A221B8A4}" type="datetime1">
              <a:rPr lang="de-DE" smtClean="0"/>
              <a:t>04.09.2013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E3CF-0D72-4DC0-92C8-0784A8758B19}" type="datetime1">
              <a:rPr lang="de-DE" smtClean="0"/>
              <a:t>04.09.2013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E732-52EF-4EFD-B26C-156A8AD0FFFA}" type="datetime1">
              <a:rPr lang="de-DE" smtClean="0"/>
              <a:t>04.09.2013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8922-7DD6-42BB-AF32-C8570AA1B6E8}" type="datetime1">
              <a:rPr lang="de-DE" smtClean="0"/>
              <a:t>04.09.2013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441C-823A-4FBD-8F42-255C50C505A7}" type="datetime1">
              <a:rPr lang="de-DE" smtClean="0"/>
              <a:t>04.09.2013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715A3-554B-4221-AEBA-3E4F4DA47AAD}" type="datetime1">
              <a:rPr lang="de-DE" smtClean="0"/>
              <a:t>04.09.2013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?><Relationships xmlns:rel="http://schemas.openxmlformats.org/package/2006/relationships" xmlns="http://schemas.openxmlformats.org/package/2006/relationships"><Relationship Target="../slideLayouts/slideLayout8.xml" Type="http://schemas.openxmlformats.org/officeDocument/2006/relationships/slideLayout" Id="rId8"></Relationship><Relationship Target="../slideLayouts/slideLayout3.xml" Type="http://schemas.openxmlformats.org/officeDocument/2006/relationships/slideLayout" Id="rId3"></Relationship><Relationship Target="../slideLayouts/slideLayout7.xml" Type="http://schemas.openxmlformats.org/officeDocument/2006/relationships/slideLayout" Id="rId7"></Relationship><Relationship Target="../theme/theme1.xml" Type="http://schemas.openxmlformats.org/officeDocument/2006/relationships/theme" Id="rId12"></Relationship><Relationship Target="../slideLayouts/slideLayout2.xml" Type="http://schemas.openxmlformats.org/officeDocument/2006/relationships/slideLayout" Id="rId2"></Relationship><Relationship Target="../slideLayouts/slideLayout1.xml" Type="http://schemas.openxmlformats.org/officeDocument/2006/relationships/slideLayout" Id="rId1"></Relationship><Relationship Target="../slideLayouts/slideLayout6.xml" Type="http://schemas.openxmlformats.org/officeDocument/2006/relationships/slideLayout" Id="rId6"></Relationship><Relationship Target="../slideLayouts/slideLayout11.xml" Type="http://schemas.openxmlformats.org/officeDocument/2006/relationships/slideLayout" Id="rId11"></Relationship><Relationship Target="../slideLayouts/slideLayout5.xml" Type="http://schemas.openxmlformats.org/officeDocument/2006/relationships/slideLayout" Id="rId5"></Relationship><Relationship Target="../slideLayouts/slideLayout10.xml" Type="http://schemas.openxmlformats.org/officeDocument/2006/relationships/slideLayout" Id="rId10"></Relationship><Relationship Target="../slideLayouts/slideLayout4.xml" Type="http://schemas.openxmlformats.org/officeDocument/2006/relationships/slideLayout" Id="rId4"></Relationship><Relationship Target="../slideLayouts/slideLayout9.xml" Type="http://schemas.openxmlformats.org/officeDocument/2006/relationships/slideLayout" Id="rId9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3021495-1935-4F78-8DAA-13AB03355519}" type="datetime1">
              <a:rPr lang="de-DE" smtClean="0"/>
              <a:t>04.09.2013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B6D4B74-F2E6-4FFF-98E9-792947EFF9C0}" type="slidenum">
              <a:rPr lang="de-DE" smtClean="0"/>
              <a:t>‹#›</a:t>
            </a:fld>
            <a:endParaRPr 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?><Relationships xmlns:rel="http://schemas.openxmlformats.org/package/2006/relationships" xmlns="http://schemas.openxmlformats.org/package/2006/relationships"><Relationship Target="../slideLayouts/slideLayout1.xml" Type="http://schemas.openxmlformats.org/officeDocument/2006/relationships/slideLayout" Id="rId1"></Relationship></Relationships>
</file>

<file path=ppt/slides/_rels/slide2.xml.rels><?xml version="1.0" encoding="UTF-8" ?><Relationships xmlns:rel="http://schemas.openxmlformats.org/package/2006/relationships"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_rels/slide3.xml.rels><?xml version="1.0" encoding="UTF-8" ?><Relationships xmlns:rel="http://schemas.openxmlformats.org/package/2006/relationships"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_rels/slide4.xml.rels><?xml version="1.0" encoding="UTF-8" ?><Relationships xmlns:rel="http://schemas.openxmlformats.org/package/2006/relationships"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_rels/slide5.xml.rels><?xml version="1.0" encoding="UTF-8" ?><Relationships xmlns:rel="http://schemas.openxmlformats.org/package/2006/relationships"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_rels/slide6.xml.rels><?xml version="1.0" encoding="UTF-8" ?><Relationships xmlns:rel="http://schemas.openxmlformats.org/package/2006/relationships"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_rels/slide7.xml.rels><?xml version="1.0" encoding="UTF-8" ?><Relationships xmlns:rel="http://schemas.openxmlformats.org/package/2006/relationships"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_rels/slide8.xml.rels><?xml version="1.0" encoding="UTF-8" ?><Relationships xmlns:rel="http://schemas.openxmlformats.org/package/2006/relationships" xmlns="http://schemas.openxmlformats.org/package/2006/relationships"><Relationship Target="../slideLayouts/slideLayout2.xml" Type="http://schemas.openxmlformats.org/officeDocument/2006/relationships/slideLayout" Id="rId1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8600" y="2274441"/>
            <a:ext cx="4419600" cy="2666727"/>
          </a:xfrm>
        </p:spPr>
        <p:txBody>
          <a:bodyPr>
            <a:normAutofit fontScale="90000"/>
          </a:bodyPr>
          <a:lstStyle/>
          <a:p>
            <a:pPr>
              <a:tabLst>
                <a:tab pos="2514600" algn="l"/>
              </a:tabLst>
            </a:pPr>
            <a:r>
              <a:rPr lang="de-DE" dirty="0"/>
              <a:t>International Joint Ventures in China</a:t>
            </a:r>
            <a:br>
              <a:rPr lang="de-DE" dirty="0"/>
            </a:br>
            <a:r>
              <a:rPr lang="de-DE" sz="2000" dirty="0"/>
              <a:t>- </a:t>
            </a:r>
            <a:r>
              <a:rPr lang="de-DE" sz="2000" dirty="0" err="1"/>
              <a:t>Opportunities</a:t>
            </a:r>
            <a:r>
              <a:rPr lang="de-DE" sz="2000" dirty="0"/>
              <a:t> &amp; </a:t>
            </a:r>
            <a:r>
              <a:rPr lang="de-DE" sz="2000" dirty="0" err="1"/>
              <a:t>Challenges</a:t>
            </a:r>
            <a:r>
              <a:rPr lang="de-DE" sz="2000" dirty="0"/>
              <a:t> </a:t>
            </a:r>
            <a:r>
              <a:rPr lang="de-DE" sz="2000" dirty="0" smtClean="0"/>
              <a:t>–</a:t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Detlef Schmitz</a:t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	</a:t>
            </a:r>
            <a:r>
              <a:rPr lang="de-DE" sz="1600" dirty="0" smtClean="0"/>
              <a:t>Paris </a:t>
            </a:r>
            <a:br>
              <a:rPr lang="de-DE" sz="1600" dirty="0" smtClean="0"/>
            </a:br>
            <a:r>
              <a:rPr lang="de-DE" sz="1600" dirty="0" smtClean="0"/>
              <a:t>	Sept 4, 2013</a:t>
            </a:r>
            <a:br>
              <a:rPr lang="de-DE" sz="1600" dirty="0" smtClean="0"/>
            </a:b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1287123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International Joint Ventures in China</a:t>
            </a:r>
            <a:br>
              <a:rPr lang="de-DE" dirty="0" smtClean="0"/>
            </a:br>
            <a:r>
              <a:rPr lang="de-DE" dirty="0" smtClean="0"/>
              <a:t>- </a:t>
            </a:r>
            <a:r>
              <a:rPr lang="de-DE" dirty="0" err="1" smtClean="0"/>
              <a:t>Opportunities</a:t>
            </a:r>
            <a:r>
              <a:rPr lang="de-DE" dirty="0" smtClean="0"/>
              <a:t> &amp; </a:t>
            </a:r>
            <a:r>
              <a:rPr lang="de-DE" dirty="0" err="1" smtClean="0"/>
              <a:t>Challenges</a:t>
            </a:r>
            <a:r>
              <a:rPr lang="de-DE" dirty="0" smtClean="0"/>
              <a:t> -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u="sng" dirty="0" smtClean="0"/>
              <a:t>A </a:t>
            </a:r>
            <a:r>
              <a:rPr lang="de-DE" u="sng" dirty="0" err="1" smtClean="0"/>
              <a:t>little</a:t>
            </a:r>
            <a:r>
              <a:rPr lang="de-DE" u="sng" dirty="0" smtClean="0"/>
              <a:t> </a:t>
            </a:r>
            <a:r>
              <a:rPr lang="de-DE" u="sng" dirty="0" err="1" smtClean="0"/>
              <a:t>bit</a:t>
            </a:r>
            <a:r>
              <a:rPr lang="de-DE" u="sng" dirty="0" smtClean="0"/>
              <a:t> </a:t>
            </a:r>
            <a:r>
              <a:rPr lang="de-DE" u="sng" dirty="0" err="1" smtClean="0"/>
              <a:t>of</a:t>
            </a:r>
            <a:r>
              <a:rPr lang="de-DE" u="sng" dirty="0" smtClean="0"/>
              <a:t> </a:t>
            </a:r>
            <a:r>
              <a:rPr lang="de-DE" u="sng" dirty="0" err="1" smtClean="0"/>
              <a:t>background</a:t>
            </a:r>
            <a:r>
              <a:rPr lang="de-DE" u="sng" dirty="0" smtClean="0"/>
              <a:t>: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GROHE:</a:t>
            </a:r>
          </a:p>
          <a:p>
            <a:pPr lvl="2"/>
            <a:r>
              <a:rPr lang="de-DE" dirty="0" smtClean="0"/>
              <a:t>a traditional German SME </a:t>
            </a:r>
            <a:r>
              <a:rPr lang="de-DE" dirty="0" err="1" smtClean="0"/>
              <a:t>and</a:t>
            </a:r>
            <a:r>
              <a:rPr lang="de-DE" dirty="0" smtClean="0"/>
              <a:t> global </a:t>
            </a:r>
            <a:r>
              <a:rPr lang="de-DE" dirty="0" err="1" smtClean="0"/>
              <a:t>market</a:t>
            </a:r>
            <a:r>
              <a:rPr lang="de-DE" dirty="0" smtClean="0"/>
              <a:t> </a:t>
            </a:r>
            <a:r>
              <a:rPr lang="de-DE" dirty="0" err="1" smtClean="0"/>
              <a:t>leader</a:t>
            </a:r>
            <a:r>
              <a:rPr lang="de-DE" dirty="0" smtClean="0"/>
              <a:t> in China</a:t>
            </a:r>
          </a:p>
          <a:p>
            <a:pPr lvl="2"/>
            <a:r>
              <a:rPr lang="de-DE" dirty="0" smtClean="0"/>
              <a:t>Private Equity </a:t>
            </a:r>
            <a:r>
              <a:rPr lang="de-DE" dirty="0" err="1" smtClean="0"/>
              <a:t>owned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OUR PARTNER:</a:t>
            </a:r>
          </a:p>
          <a:p>
            <a:pPr lvl="2"/>
            <a:r>
              <a:rPr lang="de-DE" dirty="0" err="1" smtClean="0"/>
              <a:t>Joyou</a:t>
            </a:r>
            <a:r>
              <a:rPr lang="de-DE" dirty="0" smtClean="0"/>
              <a:t>, an SME </a:t>
            </a:r>
            <a:r>
              <a:rPr lang="de-DE" dirty="0" err="1" smtClean="0"/>
              <a:t>based</a:t>
            </a:r>
            <a:r>
              <a:rPr lang="de-DE" dirty="0" smtClean="0"/>
              <a:t> in South China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market</a:t>
            </a:r>
            <a:r>
              <a:rPr lang="de-DE" dirty="0" smtClean="0"/>
              <a:t> </a:t>
            </a:r>
            <a:r>
              <a:rPr lang="de-DE" dirty="0" err="1" smtClean="0"/>
              <a:t>leader</a:t>
            </a:r>
            <a:r>
              <a:rPr lang="de-DE" dirty="0" smtClean="0"/>
              <a:t> in China</a:t>
            </a:r>
          </a:p>
          <a:p>
            <a:pPr lvl="2"/>
            <a:r>
              <a:rPr lang="de-DE" dirty="0" err="1" smtClean="0"/>
              <a:t>Originally</a:t>
            </a:r>
            <a:r>
              <a:rPr lang="de-DE" dirty="0" smtClean="0"/>
              <a:t>, a </a:t>
            </a:r>
            <a:r>
              <a:rPr lang="de-DE" dirty="0" err="1" smtClean="0"/>
              <a:t>family</a:t>
            </a:r>
            <a:r>
              <a:rPr lang="de-DE" dirty="0" smtClean="0"/>
              <a:t> </a:t>
            </a:r>
            <a:r>
              <a:rPr lang="de-DE" dirty="0" err="1" smtClean="0"/>
              <a:t>owned</a:t>
            </a:r>
            <a:r>
              <a:rPr lang="de-DE" dirty="0" smtClean="0"/>
              <a:t> </a:t>
            </a:r>
            <a:r>
              <a:rPr lang="de-DE" dirty="0" err="1" smtClean="0"/>
              <a:t>company</a:t>
            </a:r>
            <a:r>
              <a:rPr lang="de-DE" dirty="0" smtClean="0"/>
              <a:t> </a:t>
            </a:r>
            <a:r>
              <a:rPr lang="de-DE" dirty="0" err="1" smtClean="0"/>
              <a:t>taken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Frankurt</a:t>
            </a:r>
            <a:r>
              <a:rPr lang="de-DE" dirty="0" smtClean="0"/>
              <a:t> stock </a:t>
            </a:r>
            <a:r>
              <a:rPr lang="de-DE" dirty="0" err="1" smtClean="0"/>
              <a:t>exchange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family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2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179512" y="6383372"/>
            <a:ext cx="3060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Detlef Schmitz    -   Paris   -   Sept 4, 2013</a:t>
            </a:r>
            <a:endParaRPr lang="de-DE" sz="1200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820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de-DE" sz="2000" dirty="0"/>
              <a:t>International Joint Ventures in China</a:t>
            </a:r>
            <a:br>
              <a:rPr lang="de-DE" sz="2000" dirty="0"/>
            </a:br>
            <a:r>
              <a:rPr lang="de-DE" sz="2000" dirty="0"/>
              <a:t>- </a:t>
            </a:r>
            <a:r>
              <a:rPr lang="de-DE" sz="2000" dirty="0" err="1"/>
              <a:t>Opportunities</a:t>
            </a:r>
            <a:r>
              <a:rPr lang="de-DE" sz="2000" dirty="0"/>
              <a:t> &amp; </a:t>
            </a:r>
            <a:r>
              <a:rPr lang="de-DE" sz="2000" dirty="0" err="1"/>
              <a:t>Challenges</a:t>
            </a:r>
            <a:r>
              <a:rPr lang="de-DE" sz="2000" dirty="0"/>
              <a:t> </a:t>
            </a:r>
            <a:r>
              <a:rPr lang="de-DE" sz="2000" dirty="0" smtClean="0"/>
              <a:t>–</a:t>
            </a:r>
            <a:br>
              <a:rPr lang="de-DE" sz="2000" dirty="0" smtClean="0"/>
            </a:b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Why</a:t>
            </a:r>
            <a:r>
              <a:rPr lang="de-DE" dirty="0" smtClean="0"/>
              <a:t> </a:t>
            </a:r>
            <a:r>
              <a:rPr lang="de-DE" dirty="0" err="1" smtClean="0"/>
              <a:t>teaming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Chinese </a:t>
            </a:r>
            <a:r>
              <a:rPr lang="de-DE" dirty="0" err="1" smtClean="0"/>
              <a:t>partner</a:t>
            </a:r>
            <a:r>
              <a:rPr lang="de-DE" dirty="0" smtClean="0"/>
              <a:t>: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Chinese </a:t>
            </a:r>
            <a:r>
              <a:rPr lang="de-DE" dirty="0" err="1" smtClean="0"/>
              <a:t>player</a:t>
            </a:r>
            <a:r>
              <a:rPr lang="de-DE" dirty="0" smtClean="0"/>
              <a:t> </a:t>
            </a:r>
            <a:r>
              <a:rPr lang="de-DE" dirty="0" err="1" smtClean="0"/>
              <a:t>seeks</a:t>
            </a:r>
            <a:r>
              <a:rPr lang="de-DE" dirty="0" smtClean="0"/>
              <a:t> </a:t>
            </a:r>
            <a:r>
              <a:rPr lang="de-DE" dirty="0" err="1" smtClean="0"/>
              <a:t>access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global </a:t>
            </a:r>
            <a:r>
              <a:rPr lang="de-DE" dirty="0" err="1" smtClean="0"/>
              <a:t>markets</a:t>
            </a:r>
            <a:r>
              <a:rPr lang="de-DE" dirty="0" smtClean="0"/>
              <a:t>, </a:t>
            </a:r>
            <a:r>
              <a:rPr lang="de-DE" dirty="0" err="1" smtClean="0"/>
              <a:t>commercial</a:t>
            </a:r>
            <a:r>
              <a:rPr lang="de-DE" dirty="0" smtClean="0"/>
              <a:t> </a:t>
            </a:r>
            <a:r>
              <a:rPr lang="de-DE" dirty="0" err="1" smtClean="0"/>
              <a:t>cooperation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technology</a:t>
            </a:r>
            <a:r>
              <a:rPr lang="de-DE" dirty="0" smtClean="0"/>
              <a:t> </a:t>
            </a:r>
            <a:r>
              <a:rPr lang="de-DE" dirty="0" err="1" smtClean="0"/>
              <a:t>transfer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International </a:t>
            </a:r>
            <a:r>
              <a:rPr lang="de-DE" dirty="0" err="1" smtClean="0"/>
              <a:t>player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looking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boosting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dirty="0" err="1" smtClean="0"/>
              <a:t>own</a:t>
            </a:r>
            <a:r>
              <a:rPr lang="de-DE" dirty="0" smtClean="0"/>
              <a:t> </a:t>
            </a:r>
            <a:r>
              <a:rPr lang="de-DE" dirty="0" err="1" smtClean="0"/>
              <a:t>distribution</a:t>
            </a:r>
            <a:r>
              <a:rPr lang="de-DE" dirty="0" smtClean="0"/>
              <a:t> in China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consolidation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JV´s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3</a:t>
            </a:fld>
            <a:endParaRPr lang="de-DE"/>
          </a:p>
        </p:txBody>
      </p:sp>
      <p:cxnSp>
        <p:nvCxnSpPr>
          <p:cNvPr id="6" name="Gerade Verbindung 5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179512" y="6383372"/>
            <a:ext cx="3060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Detlef Schmitz    -   Paris   -   Sept 4, 2013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81121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r>
              <a:rPr lang="de-DE" dirty="0" smtClean="0"/>
              <a:t>The </a:t>
            </a:r>
            <a:r>
              <a:rPr lang="de-DE" dirty="0" err="1" smtClean="0"/>
              <a:t>structural</a:t>
            </a:r>
            <a:r>
              <a:rPr lang="de-DE" dirty="0" smtClean="0"/>
              <a:t> </a:t>
            </a:r>
            <a:r>
              <a:rPr lang="de-DE" dirty="0" err="1" smtClean="0"/>
              <a:t>challenge</a:t>
            </a:r>
            <a:r>
              <a:rPr lang="de-DE" dirty="0" smtClean="0"/>
              <a:t> in a </a:t>
            </a:r>
            <a:r>
              <a:rPr lang="de-DE" dirty="0" err="1" smtClean="0"/>
              <a:t>nutshell</a:t>
            </a:r>
            <a:r>
              <a:rPr lang="de-DE" dirty="0" smtClean="0"/>
              <a:t>: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sz="1800" dirty="0" err="1" smtClean="0"/>
              <a:t>How</a:t>
            </a:r>
            <a:r>
              <a:rPr lang="de-DE" sz="1800" dirty="0" smtClean="0"/>
              <a:t> </a:t>
            </a:r>
            <a:r>
              <a:rPr lang="de-DE" sz="1800" dirty="0" err="1" smtClean="0"/>
              <a:t>can</a:t>
            </a:r>
            <a:r>
              <a:rPr lang="de-DE" sz="1800" dirty="0" smtClean="0"/>
              <a:t> </a:t>
            </a:r>
            <a:r>
              <a:rPr lang="de-DE" sz="1800" dirty="0" err="1" smtClean="0"/>
              <a:t>we</a:t>
            </a:r>
            <a:r>
              <a:rPr lang="de-DE" sz="1800" dirty="0" smtClean="0"/>
              <a:t> </a:t>
            </a:r>
            <a:r>
              <a:rPr lang="de-DE" sz="1800" dirty="0" err="1" smtClean="0"/>
              <a:t>created</a:t>
            </a:r>
            <a:r>
              <a:rPr lang="de-DE" sz="1800" dirty="0" smtClean="0"/>
              <a:t> a Joint Venture </a:t>
            </a:r>
            <a:r>
              <a:rPr lang="de-DE" sz="1800" dirty="0" err="1" smtClean="0"/>
              <a:t>allowing</a:t>
            </a:r>
            <a:r>
              <a:rPr lang="de-DE" sz="1800" dirty="0" smtClean="0"/>
              <a:t> </a:t>
            </a:r>
            <a:r>
              <a:rPr lang="de-DE" sz="1800" dirty="0" err="1" smtClean="0"/>
              <a:t>consolidation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Chinese </a:t>
            </a:r>
            <a:r>
              <a:rPr lang="de-DE" sz="1800" dirty="0" err="1" smtClean="0"/>
              <a:t>results</a:t>
            </a:r>
            <a:r>
              <a:rPr lang="de-DE" sz="1800" dirty="0" smtClean="0"/>
              <a:t> but </a:t>
            </a:r>
            <a:r>
              <a:rPr lang="de-DE" sz="1800" dirty="0" err="1" smtClean="0"/>
              <a:t>effectively</a:t>
            </a:r>
            <a:r>
              <a:rPr lang="de-DE" sz="1800" dirty="0" smtClean="0"/>
              <a:t> </a:t>
            </a:r>
            <a:r>
              <a:rPr lang="de-DE" sz="1800" dirty="0" err="1" smtClean="0"/>
              <a:t>running</a:t>
            </a:r>
            <a:r>
              <a:rPr lang="de-DE" sz="1800" dirty="0" smtClean="0"/>
              <a:t> </a:t>
            </a:r>
            <a:r>
              <a:rPr lang="de-DE" sz="1800" dirty="0" err="1" smtClean="0"/>
              <a:t>it</a:t>
            </a:r>
            <a:r>
              <a:rPr lang="de-DE" sz="1800" dirty="0" smtClean="0"/>
              <a:t> </a:t>
            </a:r>
            <a:r>
              <a:rPr lang="de-DE" sz="1800" dirty="0" err="1" smtClean="0"/>
              <a:t>as</a:t>
            </a:r>
            <a:r>
              <a:rPr lang="de-DE" sz="1800" dirty="0" smtClean="0"/>
              <a:t> a „</a:t>
            </a:r>
            <a:r>
              <a:rPr lang="de-DE" sz="1800" dirty="0" err="1" smtClean="0"/>
              <a:t>partnership</a:t>
            </a:r>
            <a:r>
              <a:rPr lang="de-DE" sz="1800" dirty="0" smtClean="0"/>
              <a:t>“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equals</a:t>
            </a:r>
            <a:r>
              <a:rPr lang="de-DE" sz="1800" dirty="0" smtClean="0"/>
              <a:t>:</a:t>
            </a:r>
            <a:br>
              <a:rPr lang="de-DE" sz="1800" dirty="0" smtClean="0"/>
            </a:br>
            <a:endParaRPr lang="de-DE" sz="1800" dirty="0" smtClean="0"/>
          </a:p>
          <a:p>
            <a:pPr lvl="2"/>
            <a:r>
              <a:rPr lang="de-DE" sz="1800" dirty="0" smtClean="0"/>
              <a:t>An </a:t>
            </a:r>
            <a:r>
              <a:rPr lang="de-DE" sz="1800" dirty="0" err="1" smtClean="0"/>
              <a:t>example</a:t>
            </a:r>
            <a:r>
              <a:rPr lang="de-DE" sz="1800" dirty="0" smtClean="0"/>
              <a:t>:</a:t>
            </a:r>
            <a:br>
              <a:rPr lang="de-DE" sz="1800" dirty="0" smtClean="0"/>
            </a:b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err="1" smtClean="0"/>
              <a:t>Step</a:t>
            </a:r>
            <a:r>
              <a:rPr lang="de-DE" sz="1800" dirty="0" smtClean="0"/>
              <a:t> 1:</a:t>
            </a:r>
            <a:br>
              <a:rPr lang="de-DE" sz="1800" dirty="0" smtClean="0"/>
            </a:br>
            <a:r>
              <a:rPr lang="de-DE" sz="1800" dirty="0" smtClean="0"/>
              <a:t>International Partner </a:t>
            </a:r>
            <a:r>
              <a:rPr lang="de-DE" sz="1800" dirty="0" err="1" smtClean="0"/>
              <a:t>acquires</a:t>
            </a:r>
            <a:r>
              <a:rPr lang="de-DE" sz="1800" dirty="0" smtClean="0"/>
              <a:t> a stake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at</a:t>
            </a:r>
            <a:r>
              <a:rPr lang="de-DE" sz="1800" dirty="0" smtClean="0"/>
              <a:t> least 25 % + 1 </a:t>
            </a:r>
            <a:r>
              <a:rPr lang="de-DE" sz="1800" dirty="0"/>
              <a:t>S</a:t>
            </a:r>
            <a:r>
              <a:rPr lang="de-DE" sz="1800" dirty="0" smtClean="0"/>
              <a:t>hare in Chinese </a:t>
            </a:r>
            <a:r>
              <a:rPr lang="de-DE" sz="1800" dirty="0" err="1" smtClean="0"/>
              <a:t>entity</a:t>
            </a:r>
            <a:r>
              <a:rPr lang="de-DE" sz="1800" dirty="0" smtClean="0"/>
              <a:t> („Target“)</a:t>
            </a:r>
          </a:p>
          <a:p>
            <a:pPr lvl="1"/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de-DE" sz="2000" dirty="0"/>
              <a:t>International Joint Ventures in China</a:t>
            </a:r>
            <a:br>
              <a:rPr lang="de-DE" sz="2000" dirty="0"/>
            </a:br>
            <a:r>
              <a:rPr lang="de-DE" sz="2000" dirty="0"/>
              <a:t>- </a:t>
            </a:r>
            <a:r>
              <a:rPr lang="de-DE" sz="2000" dirty="0" err="1"/>
              <a:t>Opportunities</a:t>
            </a:r>
            <a:r>
              <a:rPr lang="de-DE" sz="2000" dirty="0"/>
              <a:t> &amp; </a:t>
            </a:r>
            <a:r>
              <a:rPr lang="de-DE" sz="2000" dirty="0" err="1"/>
              <a:t>Challenges</a:t>
            </a:r>
            <a:r>
              <a:rPr lang="de-DE" sz="2000" dirty="0"/>
              <a:t> </a:t>
            </a:r>
            <a:r>
              <a:rPr lang="de-DE" sz="2000" dirty="0" smtClean="0"/>
              <a:t>–</a:t>
            </a:r>
            <a:br>
              <a:rPr lang="de-DE" sz="2000" dirty="0" smtClean="0"/>
            </a:br>
            <a:endParaRPr lang="de-DE" sz="20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4</a:t>
            </a:fld>
            <a:endParaRPr lang="de-DE"/>
          </a:p>
        </p:txBody>
      </p:sp>
      <p:cxnSp>
        <p:nvCxnSpPr>
          <p:cNvPr id="7" name="Gerade Verbindung 6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179512" y="6383372"/>
            <a:ext cx="3060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Detlef Schmitz    -   Paris   -   Sept 4, 2013</a:t>
            </a:r>
            <a:endParaRPr lang="de-DE" sz="1200" dirty="0"/>
          </a:p>
        </p:txBody>
      </p:sp>
      <p:sp>
        <p:nvSpPr>
          <p:cNvPr id="2" name="Textfeld 1"/>
          <p:cNvSpPr txBox="1"/>
          <p:nvPr/>
        </p:nvSpPr>
        <p:spPr>
          <a:xfrm>
            <a:off x="4856965" y="4869160"/>
            <a:ext cx="1008111" cy="43088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/>
              <a:t>International Partner</a:t>
            </a:r>
            <a:endParaRPr lang="de-DE" sz="1100" dirty="0"/>
          </a:p>
        </p:txBody>
      </p:sp>
      <p:sp>
        <p:nvSpPr>
          <p:cNvPr id="9" name="Textfeld 8"/>
          <p:cNvSpPr txBox="1"/>
          <p:nvPr/>
        </p:nvSpPr>
        <p:spPr>
          <a:xfrm>
            <a:off x="5865078" y="5748557"/>
            <a:ext cx="1008111" cy="26161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/>
              <a:t>Target</a:t>
            </a:r>
            <a:endParaRPr lang="de-DE" sz="1100" dirty="0"/>
          </a:p>
        </p:txBody>
      </p:sp>
      <p:sp>
        <p:nvSpPr>
          <p:cNvPr id="10" name="Textfeld 9"/>
          <p:cNvSpPr txBox="1"/>
          <p:nvPr/>
        </p:nvSpPr>
        <p:spPr>
          <a:xfrm>
            <a:off x="6873189" y="4894075"/>
            <a:ext cx="1008111" cy="43088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/>
              <a:t>Chinese Partner</a:t>
            </a:r>
            <a:endParaRPr lang="de-DE" sz="1100" dirty="0"/>
          </a:p>
        </p:txBody>
      </p:sp>
      <p:cxnSp>
        <p:nvCxnSpPr>
          <p:cNvPr id="15" name="Gewinkelte Verbindung 14"/>
          <p:cNvCxnSpPr>
            <a:stCxn id="2" idx="2"/>
            <a:endCxn id="9" idx="1"/>
          </p:cNvCxnSpPr>
          <p:nvPr/>
        </p:nvCxnSpPr>
        <p:spPr>
          <a:xfrm rot="16200000" flipH="1">
            <a:off x="5323392" y="5337675"/>
            <a:ext cx="579315" cy="504057"/>
          </a:xfrm>
          <a:prstGeom prst="bentConnector2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winkelte Verbindung 16"/>
          <p:cNvCxnSpPr>
            <a:stCxn id="10" idx="2"/>
            <a:endCxn id="9" idx="3"/>
          </p:cNvCxnSpPr>
          <p:nvPr/>
        </p:nvCxnSpPr>
        <p:spPr>
          <a:xfrm rot="5400000">
            <a:off x="6848017" y="5350134"/>
            <a:ext cx="554400" cy="504056"/>
          </a:xfrm>
          <a:prstGeom prst="bentConnector2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4280900" y="5475914"/>
            <a:ext cx="10663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25 % + 1 Share</a:t>
            </a:r>
            <a:endParaRPr lang="de-DE" sz="1000" dirty="0"/>
          </a:p>
        </p:txBody>
      </p:sp>
      <p:sp>
        <p:nvSpPr>
          <p:cNvPr id="19" name="Textfeld 18"/>
          <p:cNvSpPr txBox="1"/>
          <p:nvPr/>
        </p:nvSpPr>
        <p:spPr>
          <a:xfrm>
            <a:off x="7377244" y="5501026"/>
            <a:ext cx="6511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74,99 %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043746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de-DE" sz="2000" dirty="0"/>
              <a:t>International Joint Ventures in China</a:t>
            </a:r>
            <a:br>
              <a:rPr lang="de-DE" sz="2000" dirty="0"/>
            </a:br>
            <a:r>
              <a:rPr lang="de-DE" sz="2000" dirty="0"/>
              <a:t>- </a:t>
            </a:r>
            <a:r>
              <a:rPr lang="de-DE" sz="2000" dirty="0" err="1"/>
              <a:t>Opportunities</a:t>
            </a:r>
            <a:r>
              <a:rPr lang="de-DE" sz="2000" dirty="0"/>
              <a:t> &amp; </a:t>
            </a:r>
            <a:r>
              <a:rPr lang="de-DE" sz="2000" dirty="0" err="1"/>
              <a:t>Challenges</a:t>
            </a:r>
            <a:r>
              <a:rPr lang="de-DE" sz="2000" dirty="0"/>
              <a:t> </a:t>
            </a:r>
            <a:r>
              <a:rPr lang="de-DE" sz="2000" dirty="0" smtClean="0"/>
              <a:t>–</a:t>
            </a:r>
            <a:br>
              <a:rPr lang="de-DE" sz="2000" dirty="0" smtClean="0"/>
            </a:br>
            <a:endParaRPr lang="de-DE" sz="2000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2"/>
            <a:r>
              <a:rPr lang="de-DE" dirty="0" smtClean="0"/>
              <a:t>An </a:t>
            </a:r>
            <a:r>
              <a:rPr lang="de-DE" dirty="0" err="1" smtClean="0"/>
              <a:t>example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Step</a:t>
            </a:r>
            <a:r>
              <a:rPr lang="de-DE" dirty="0" smtClean="0"/>
              <a:t> 2:</a:t>
            </a:r>
            <a:br>
              <a:rPr lang="de-DE" dirty="0" smtClean="0"/>
            </a:br>
            <a:r>
              <a:rPr lang="de-DE" dirty="0" smtClean="0"/>
              <a:t>Chinese Partner </a:t>
            </a:r>
            <a:r>
              <a:rPr lang="de-DE" dirty="0" err="1" smtClean="0"/>
              <a:t>contributes</a:t>
            </a:r>
            <a:r>
              <a:rPr lang="de-DE" dirty="0" smtClean="0"/>
              <a:t> 25 % stake in Target, International Partner </a:t>
            </a:r>
            <a:r>
              <a:rPr lang="de-DE" dirty="0" err="1" smtClean="0"/>
              <a:t>contributes</a:t>
            </a:r>
            <a:r>
              <a:rPr lang="de-DE" dirty="0" smtClean="0"/>
              <a:t> 25 % stake + 1 </a:t>
            </a:r>
            <a:r>
              <a:rPr lang="de-DE" dirty="0"/>
              <a:t>S</a:t>
            </a:r>
            <a:r>
              <a:rPr lang="de-DE" dirty="0" smtClean="0"/>
              <a:t>hare in Target </a:t>
            </a:r>
            <a:r>
              <a:rPr lang="de-DE" dirty="0" err="1" smtClean="0"/>
              <a:t>into</a:t>
            </a:r>
            <a:r>
              <a:rPr lang="de-DE" dirty="0" smtClean="0"/>
              <a:t> JV </a:t>
            </a:r>
            <a:r>
              <a:rPr lang="de-DE" dirty="0" err="1" smtClean="0"/>
              <a:t>Vehicle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5</a:t>
            </a:fld>
            <a:endParaRPr lang="de-DE"/>
          </a:p>
        </p:txBody>
      </p:sp>
      <p:cxnSp>
        <p:nvCxnSpPr>
          <p:cNvPr id="7" name="Gerade Verbindung 6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179512" y="6383372"/>
            <a:ext cx="3060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Detlef Schmitz    -   Paris   -   Sept 4, 2013</a:t>
            </a:r>
            <a:endParaRPr lang="de-DE" sz="1200" dirty="0"/>
          </a:p>
        </p:txBody>
      </p:sp>
      <p:sp>
        <p:nvSpPr>
          <p:cNvPr id="9" name="Textfeld 8"/>
          <p:cNvSpPr txBox="1"/>
          <p:nvPr/>
        </p:nvSpPr>
        <p:spPr>
          <a:xfrm>
            <a:off x="4856965" y="3861048"/>
            <a:ext cx="1008111" cy="43088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/>
              <a:t>International Partner</a:t>
            </a:r>
            <a:endParaRPr lang="de-DE" sz="1100" dirty="0"/>
          </a:p>
        </p:txBody>
      </p:sp>
      <p:sp>
        <p:nvSpPr>
          <p:cNvPr id="10" name="Textfeld 9"/>
          <p:cNvSpPr txBox="1"/>
          <p:nvPr/>
        </p:nvSpPr>
        <p:spPr>
          <a:xfrm>
            <a:off x="5865078" y="4740445"/>
            <a:ext cx="1008111" cy="26161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/>
              <a:t>Joint Venture</a:t>
            </a:r>
            <a:endParaRPr lang="de-DE" sz="1100" dirty="0"/>
          </a:p>
        </p:txBody>
      </p:sp>
      <p:sp>
        <p:nvSpPr>
          <p:cNvPr id="11" name="Textfeld 10"/>
          <p:cNvSpPr txBox="1"/>
          <p:nvPr/>
        </p:nvSpPr>
        <p:spPr>
          <a:xfrm>
            <a:off x="6873189" y="3885963"/>
            <a:ext cx="1008111" cy="430887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/>
              <a:t>Chinese Partner</a:t>
            </a:r>
            <a:endParaRPr lang="de-DE" sz="1100" dirty="0"/>
          </a:p>
        </p:txBody>
      </p:sp>
      <p:cxnSp>
        <p:nvCxnSpPr>
          <p:cNvPr id="12" name="Gewinkelte Verbindung 11"/>
          <p:cNvCxnSpPr>
            <a:stCxn id="9" idx="2"/>
            <a:endCxn id="10" idx="1"/>
          </p:cNvCxnSpPr>
          <p:nvPr/>
        </p:nvCxnSpPr>
        <p:spPr>
          <a:xfrm rot="16200000" flipH="1">
            <a:off x="5323392" y="4329563"/>
            <a:ext cx="579315" cy="504057"/>
          </a:xfrm>
          <a:prstGeom prst="bentConnector2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winkelte Verbindung 12"/>
          <p:cNvCxnSpPr>
            <a:stCxn id="11" idx="2"/>
            <a:endCxn id="10" idx="3"/>
          </p:cNvCxnSpPr>
          <p:nvPr/>
        </p:nvCxnSpPr>
        <p:spPr>
          <a:xfrm rot="5400000">
            <a:off x="6848017" y="4342022"/>
            <a:ext cx="554400" cy="504056"/>
          </a:xfrm>
          <a:prstGeom prst="bentConnector2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4712948" y="4467802"/>
            <a:ext cx="6511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50,01 %</a:t>
            </a:r>
            <a:endParaRPr lang="de-DE" sz="1000" dirty="0"/>
          </a:p>
        </p:txBody>
      </p:sp>
      <p:sp>
        <p:nvSpPr>
          <p:cNvPr id="15" name="Textfeld 14"/>
          <p:cNvSpPr txBox="1"/>
          <p:nvPr/>
        </p:nvSpPr>
        <p:spPr>
          <a:xfrm>
            <a:off x="7377244" y="4492914"/>
            <a:ext cx="6158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49,99%</a:t>
            </a:r>
            <a:endParaRPr lang="de-DE" sz="1000" dirty="0"/>
          </a:p>
        </p:txBody>
      </p:sp>
      <p:sp>
        <p:nvSpPr>
          <p:cNvPr id="16" name="Textfeld 15"/>
          <p:cNvSpPr txBox="1"/>
          <p:nvPr/>
        </p:nvSpPr>
        <p:spPr>
          <a:xfrm>
            <a:off x="5868145" y="5615662"/>
            <a:ext cx="1008111" cy="261610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100" dirty="0" smtClean="0"/>
              <a:t>Target</a:t>
            </a:r>
            <a:endParaRPr lang="de-DE" sz="1100" dirty="0"/>
          </a:p>
        </p:txBody>
      </p:sp>
      <p:cxnSp>
        <p:nvCxnSpPr>
          <p:cNvPr id="3" name="Gewinkelte Verbindung 2"/>
          <p:cNvCxnSpPr>
            <a:stCxn id="10" idx="2"/>
            <a:endCxn id="16" idx="0"/>
          </p:cNvCxnSpPr>
          <p:nvPr/>
        </p:nvCxnSpPr>
        <p:spPr>
          <a:xfrm rot="16200000" flipH="1">
            <a:off x="6063864" y="5307324"/>
            <a:ext cx="613607" cy="3067"/>
          </a:xfrm>
          <a:prstGeom prst="bentConnector3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6369132" y="5199003"/>
            <a:ext cx="6511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50,01 %</a:t>
            </a:r>
            <a:endParaRPr lang="de-DE" sz="1000" dirty="0"/>
          </a:p>
        </p:txBody>
      </p:sp>
      <p:cxnSp>
        <p:nvCxnSpPr>
          <p:cNvPr id="19" name="Gewinkelte Verbindung 18"/>
          <p:cNvCxnSpPr>
            <a:stCxn id="16" idx="3"/>
            <a:endCxn id="11" idx="3"/>
          </p:cNvCxnSpPr>
          <p:nvPr/>
        </p:nvCxnSpPr>
        <p:spPr>
          <a:xfrm flipV="1">
            <a:off x="6876256" y="4101407"/>
            <a:ext cx="1005044" cy="1645060"/>
          </a:xfrm>
          <a:prstGeom prst="bentConnector3">
            <a:avLst>
              <a:gd name="adj1" fmla="val 122745"/>
            </a:avLst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/>
        </p:nvSpPr>
        <p:spPr>
          <a:xfrm>
            <a:off x="8100392" y="4838963"/>
            <a:ext cx="6158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/>
              <a:t>49,99%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980808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de-DE" sz="2000" dirty="0"/>
              <a:t>International Joint Ventures in China</a:t>
            </a:r>
            <a:br>
              <a:rPr lang="de-DE" sz="2000" dirty="0"/>
            </a:br>
            <a:r>
              <a:rPr lang="de-DE" sz="2000" dirty="0"/>
              <a:t>- </a:t>
            </a:r>
            <a:r>
              <a:rPr lang="de-DE" sz="2000" dirty="0" err="1"/>
              <a:t>Opportunities</a:t>
            </a:r>
            <a:r>
              <a:rPr lang="de-DE" sz="2000" dirty="0"/>
              <a:t> &amp; </a:t>
            </a:r>
            <a:r>
              <a:rPr lang="de-DE" sz="2000" dirty="0" err="1"/>
              <a:t>Challenges</a:t>
            </a:r>
            <a:r>
              <a:rPr lang="de-DE" sz="2000" dirty="0"/>
              <a:t> </a:t>
            </a:r>
            <a:r>
              <a:rPr lang="de-DE" sz="2000" dirty="0" smtClean="0"/>
              <a:t>–</a:t>
            </a:r>
            <a:br>
              <a:rPr lang="de-DE" sz="2000" dirty="0" smtClean="0"/>
            </a:br>
            <a:endParaRPr lang="de-DE" sz="2000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2"/>
            <a:r>
              <a:rPr lang="de-DE" dirty="0" smtClean="0"/>
              <a:t>An </a:t>
            </a:r>
            <a:r>
              <a:rPr lang="de-DE" dirty="0" err="1" smtClean="0"/>
              <a:t>example</a:t>
            </a:r>
            <a:r>
              <a:rPr lang="de-DE" dirty="0" smtClean="0"/>
              <a:t>: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Step</a:t>
            </a:r>
            <a:r>
              <a:rPr lang="de-DE" dirty="0" smtClean="0"/>
              <a:t> 3:</a:t>
            </a:r>
            <a:br>
              <a:rPr lang="de-DE" dirty="0" smtClean="0"/>
            </a:br>
            <a:r>
              <a:rPr lang="de-DE" dirty="0" smtClean="0"/>
              <a:t>Partners </a:t>
            </a:r>
            <a:r>
              <a:rPr lang="de-DE" dirty="0" err="1" smtClean="0"/>
              <a:t>conclude</a:t>
            </a:r>
            <a:r>
              <a:rPr lang="de-DE" dirty="0" smtClean="0"/>
              <a:t> Shareholders Agreement </a:t>
            </a:r>
            <a:r>
              <a:rPr lang="de-DE" dirty="0" err="1" smtClean="0"/>
              <a:t>allowing</a:t>
            </a:r>
            <a:r>
              <a:rPr lang="de-DE" dirty="0" smtClean="0"/>
              <a:t> </a:t>
            </a:r>
            <a:r>
              <a:rPr lang="de-DE" dirty="0" err="1" smtClean="0"/>
              <a:t>consolidation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International Partner </a:t>
            </a:r>
            <a:r>
              <a:rPr lang="de-DE" dirty="0" err="1" smtClean="0"/>
              <a:t>and</a:t>
            </a:r>
            <a:r>
              <a:rPr lang="de-DE" dirty="0" smtClean="0"/>
              <a:t> operational </a:t>
            </a:r>
            <a:r>
              <a:rPr lang="de-DE" dirty="0" err="1" smtClean="0"/>
              <a:t>flexibility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Chinese Partner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OUTCOME:</a:t>
            </a:r>
            <a:br>
              <a:rPr lang="de-DE" dirty="0" smtClean="0"/>
            </a:b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economic</a:t>
            </a:r>
            <a:r>
              <a:rPr lang="de-DE" dirty="0" smtClean="0"/>
              <a:t> stake </a:t>
            </a:r>
            <a:r>
              <a:rPr lang="de-DE" dirty="0" err="1" smtClean="0"/>
              <a:t>of</a:t>
            </a:r>
            <a:r>
              <a:rPr lang="de-DE" dirty="0" smtClean="0"/>
              <a:t> 25 % + 1 Share in Target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structure</a:t>
            </a:r>
            <a:r>
              <a:rPr lang="de-DE" dirty="0" smtClean="0"/>
              <a:t> </a:t>
            </a:r>
            <a:r>
              <a:rPr lang="de-DE" dirty="0" err="1" smtClean="0"/>
              <a:t>allows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consolidation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results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Target </a:t>
            </a:r>
            <a:r>
              <a:rPr lang="de-DE" dirty="0" err="1" smtClean="0"/>
              <a:t>while</a:t>
            </a:r>
            <a:r>
              <a:rPr lang="de-DE" dirty="0" smtClean="0"/>
              <a:t> </a:t>
            </a:r>
            <a:r>
              <a:rPr lang="de-DE" dirty="0" err="1" smtClean="0"/>
              <a:t>local</a:t>
            </a:r>
            <a:r>
              <a:rPr lang="de-DE" dirty="0" smtClean="0"/>
              <a:t> Chinese Management </a:t>
            </a:r>
            <a:r>
              <a:rPr lang="de-DE" dirty="0" err="1" smtClean="0"/>
              <a:t>stays</a:t>
            </a:r>
            <a:r>
              <a:rPr lang="de-DE" dirty="0" smtClean="0"/>
              <a:t> in </a:t>
            </a:r>
            <a:r>
              <a:rPr lang="de-DE" dirty="0" err="1" smtClean="0"/>
              <a:t>place</a:t>
            </a:r>
            <a:endParaRPr lang="de-DE" dirty="0" smtClean="0"/>
          </a:p>
          <a:p>
            <a:pPr lvl="1"/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6</a:t>
            </a:fld>
            <a:endParaRPr lang="de-DE"/>
          </a:p>
        </p:txBody>
      </p:sp>
      <p:cxnSp>
        <p:nvCxnSpPr>
          <p:cNvPr id="7" name="Gerade Verbindung 6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179512" y="6383372"/>
            <a:ext cx="3060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Detlef Schmitz    -   Paris   -   Sept 4, 2013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2648365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does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take</a:t>
            </a:r>
            <a:r>
              <a:rPr lang="de-DE" dirty="0" smtClean="0"/>
              <a:t> ?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learnings</a:t>
            </a:r>
            <a:r>
              <a:rPr lang="de-DE" dirty="0" smtClean="0"/>
              <a:t> …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High </a:t>
            </a:r>
            <a:r>
              <a:rPr lang="de-DE" dirty="0" err="1" smtClean="0"/>
              <a:t>level</a:t>
            </a:r>
            <a:r>
              <a:rPr lang="de-DE" dirty="0" smtClean="0"/>
              <a:t> </a:t>
            </a:r>
            <a:r>
              <a:rPr lang="de-DE" dirty="0" err="1" smtClean="0"/>
              <a:t>relationship-building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key</a:t>
            </a:r>
            <a:endParaRPr lang="de-DE" dirty="0" smtClean="0"/>
          </a:p>
          <a:p>
            <a:pPr lvl="2"/>
            <a:r>
              <a:rPr lang="de-DE" dirty="0" err="1" smtClean="0"/>
              <a:t>Frequent</a:t>
            </a:r>
            <a:r>
              <a:rPr lang="de-DE" dirty="0" smtClean="0"/>
              <a:t> </a:t>
            </a:r>
            <a:r>
              <a:rPr lang="de-DE" dirty="0" err="1" smtClean="0"/>
              <a:t>Physical</a:t>
            </a:r>
            <a:r>
              <a:rPr lang="de-DE" dirty="0" smtClean="0"/>
              <a:t> Presence</a:t>
            </a:r>
          </a:p>
          <a:p>
            <a:pPr lvl="2"/>
            <a:r>
              <a:rPr lang="de-DE" dirty="0" err="1" smtClean="0"/>
              <a:t>Excellent</a:t>
            </a:r>
            <a:r>
              <a:rPr lang="de-DE" dirty="0" smtClean="0"/>
              <a:t> </a:t>
            </a:r>
            <a:r>
              <a:rPr lang="de-DE" dirty="0" err="1" smtClean="0"/>
              <a:t>Translators</a:t>
            </a:r>
            <a:endParaRPr lang="de-DE" dirty="0" smtClean="0"/>
          </a:p>
          <a:p>
            <a:pPr lvl="2"/>
            <a:r>
              <a:rPr lang="de-DE" dirty="0" err="1" smtClean="0"/>
              <a:t>Absorbing</a:t>
            </a:r>
            <a:r>
              <a:rPr lang="de-DE" dirty="0" smtClean="0"/>
              <a:t> </a:t>
            </a:r>
            <a:r>
              <a:rPr lang="de-DE" dirty="0" err="1" smtClean="0"/>
              <a:t>Local</a:t>
            </a:r>
            <a:r>
              <a:rPr lang="de-DE" dirty="0" smtClean="0"/>
              <a:t> Culture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a „must“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both</a:t>
            </a:r>
            <a:r>
              <a:rPr lang="de-DE" dirty="0" smtClean="0"/>
              <a:t> </a:t>
            </a:r>
            <a:r>
              <a:rPr lang="de-DE" dirty="0" err="1" smtClean="0"/>
              <a:t>sides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engage</a:t>
            </a:r>
            <a:r>
              <a:rPr lang="de-DE" dirty="0" smtClean="0"/>
              <a:t> international </a:t>
            </a:r>
            <a:r>
              <a:rPr lang="de-DE" dirty="0" err="1" smtClean="0"/>
              <a:t>law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audit</a:t>
            </a:r>
            <a:r>
              <a:rPr lang="de-DE" dirty="0" smtClean="0"/>
              <a:t> </a:t>
            </a:r>
            <a:r>
              <a:rPr lang="de-DE" dirty="0" err="1" smtClean="0"/>
              <a:t>firms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Chinese native </a:t>
            </a:r>
            <a:r>
              <a:rPr lang="de-DE" dirty="0" err="1" smtClean="0"/>
              <a:t>speakers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MOFCOM – a </a:t>
            </a:r>
            <a:r>
              <a:rPr lang="de-DE" dirty="0" err="1" smtClean="0"/>
              <a:t>unique</a:t>
            </a:r>
            <a:r>
              <a:rPr lang="de-DE" dirty="0" smtClean="0"/>
              <a:t> </a:t>
            </a:r>
            <a:r>
              <a:rPr lang="de-DE" dirty="0" err="1" smtClean="0"/>
              <a:t>institution</a:t>
            </a:r>
            <a:endParaRPr lang="de-DE" dirty="0" smtClean="0"/>
          </a:p>
          <a:p>
            <a:pPr lvl="2"/>
            <a:r>
              <a:rPr lang="de-DE" dirty="0" smtClean="0"/>
              <a:t>Merger </a:t>
            </a:r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 </a:t>
            </a:r>
            <a:r>
              <a:rPr lang="de-DE" dirty="0" err="1" smtClean="0"/>
              <a:t>political</a:t>
            </a:r>
            <a:r>
              <a:rPr lang="de-DE" dirty="0" smtClean="0"/>
              <a:t> </a:t>
            </a:r>
            <a:r>
              <a:rPr lang="de-DE" dirty="0" err="1" smtClean="0"/>
              <a:t>dimension</a:t>
            </a:r>
            <a:endParaRPr lang="de-DE" dirty="0" smtClean="0"/>
          </a:p>
          <a:p>
            <a:pPr lvl="2"/>
            <a:r>
              <a:rPr lang="de-DE" dirty="0" smtClean="0"/>
              <a:t>Intensive </a:t>
            </a:r>
            <a:r>
              <a:rPr lang="de-DE" dirty="0" err="1" smtClean="0"/>
              <a:t>follow-ups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local</a:t>
            </a:r>
            <a:r>
              <a:rPr lang="de-DE" dirty="0" smtClean="0"/>
              <a:t> </a:t>
            </a:r>
            <a:r>
              <a:rPr lang="de-DE" dirty="0" err="1" smtClean="0"/>
              <a:t>counsel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help</a:t>
            </a:r>
            <a:r>
              <a:rPr lang="de-DE" dirty="0" smtClean="0"/>
              <a:t> </a:t>
            </a:r>
            <a:r>
              <a:rPr lang="de-DE" dirty="0" err="1" smtClean="0"/>
              <a:t>speed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approval</a:t>
            </a:r>
            <a:r>
              <a:rPr lang="de-DE" dirty="0" smtClean="0"/>
              <a:t> </a:t>
            </a:r>
            <a:r>
              <a:rPr lang="de-DE" dirty="0" err="1" smtClean="0"/>
              <a:t>process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de-DE" sz="2000" dirty="0"/>
              <a:t>International Joint Ventures in China</a:t>
            </a:r>
            <a:br>
              <a:rPr lang="de-DE" sz="2000" dirty="0"/>
            </a:br>
            <a:r>
              <a:rPr lang="de-DE" sz="2000" dirty="0"/>
              <a:t>- </a:t>
            </a:r>
            <a:r>
              <a:rPr lang="de-DE" sz="2000" dirty="0" err="1"/>
              <a:t>Opportunities</a:t>
            </a:r>
            <a:r>
              <a:rPr lang="de-DE" sz="2000" dirty="0"/>
              <a:t> &amp; </a:t>
            </a:r>
            <a:r>
              <a:rPr lang="de-DE" sz="2000" dirty="0" err="1"/>
              <a:t>Challenges</a:t>
            </a:r>
            <a:r>
              <a:rPr lang="de-DE" sz="2000" dirty="0"/>
              <a:t> </a:t>
            </a:r>
            <a:r>
              <a:rPr lang="de-DE" sz="2000" dirty="0" smtClean="0"/>
              <a:t>–</a:t>
            </a:r>
            <a:br>
              <a:rPr lang="de-DE" sz="2000" dirty="0" smtClean="0"/>
            </a:br>
            <a:endParaRPr lang="de-DE" sz="20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7</a:t>
            </a:fld>
            <a:endParaRPr lang="de-DE"/>
          </a:p>
        </p:txBody>
      </p:sp>
      <p:cxnSp>
        <p:nvCxnSpPr>
          <p:cNvPr id="6" name="Gerade Verbindung 5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179512" y="6383372"/>
            <a:ext cx="3060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Detlef Schmitz    -   Paris   -   Sept 4, 2013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805275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25768" indent="-342900">
              <a:tabLst>
                <a:tab pos="539750" algn="l"/>
              </a:tabLst>
            </a:pPr>
            <a:r>
              <a:rPr lang="de-DE" dirty="0" smtClean="0"/>
              <a:t>Corporate </a:t>
            </a:r>
            <a:r>
              <a:rPr lang="de-DE" dirty="0" err="1"/>
              <a:t>Governance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smtClean="0"/>
              <a:t>Integration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seems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helpful</a:t>
            </a:r>
            <a:r>
              <a:rPr lang="de-DE" dirty="0" smtClean="0"/>
              <a:t> …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Set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rules</a:t>
            </a:r>
            <a:r>
              <a:rPr lang="de-DE" dirty="0" smtClean="0"/>
              <a:t>:</a:t>
            </a:r>
          </a:p>
          <a:p>
            <a:pPr lvl="2"/>
            <a:r>
              <a:rPr lang="de-DE" dirty="0" err="1" smtClean="0"/>
              <a:t>Articles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Association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by-laws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JV </a:t>
            </a:r>
            <a:r>
              <a:rPr lang="de-DE" dirty="0" err="1" smtClean="0"/>
              <a:t>need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set</a:t>
            </a:r>
            <a:r>
              <a:rPr lang="de-DE" dirty="0" smtClean="0"/>
              <a:t> a </a:t>
            </a:r>
            <a:r>
              <a:rPr lang="de-DE" dirty="0" err="1" smtClean="0"/>
              <a:t>clear</a:t>
            </a:r>
            <a:r>
              <a:rPr lang="de-DE" dirty="0" smtClean="0"/>
              <a:t> </a:t>
            </a:r>
            <a:r>
              <a:rPr lang="de-DE" dirty="0" err="1" smtClean="0"/>
              <a:t>framework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Governance</a:t>
            </a:r>
            <a:r>
              <a:rPr lang="de-DE" dirty="0" smtClean="0"/>
              <a:t> (</a:t>
            </a:r>
            <a:r>
              <a:rPr lang="de-DE" dirty="0" err="1" smtClean="0"/>
              <a:t>reporting</a:t>
            </a:r>
            <a:r>
              <a:rPr lang="de-DE" dirty="0" smtClean="0"/>
              <a:t> </a:t>
            </a:r>
            <a:r>
              <a:rPr lang="de-DE" dirty="0" err="1" smtClean="0"/>
              <a:t>processes</a:t>
            </a:r>
            <a:r>
              <a:rPr lang="de-DE" dirty="0" smtClean="0"/>
              <a:t>, </a:t>
            </a:r>
            <a:r>
              <a:rPr lang="de-DE" dirty="0" err="1" smtClean="0"/>
              <a:t>delegation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authority</a:t>
            </a:r>
            <a:r>
              <a:rPr lang="de-DE" dirty="0" smtClean="0"/>
              <a:t>, </a:t>
            </a:r>
            <a:r>
              <a:rPr lang="de-DE" dirty="0" err="1" smtClean="0"/>
              <a:t>approval</a:t>
            </a:r>
            <a:r>
              <a:rPr lang="de-DE" dirty="0" smtClean="0"/>
              <a:t> </a:t>
            </a:r>
            <a:r>
              <a:rPr lang="de-DE" dirty="0" err="1" smtClean="0"/>
              <a:t>rights</a:t>
            </a:r>
            <a:r>
              <a:rPr lang="de-DE" dirty="0" smtClean="0"/>
              <a:t> etc.)</a:t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smtClean="0"/>
              <a:t>Value </a:t>
            </a:r>
            <a:r>
              <a:rPr lang="de-DE" dirty="0" err="1" smtClean="0"/>
              <a:t>statutory</a:t>
            </a:r>
            <a:r>
              <a:rPr lang="de-DE" dirty="0" smtClean="0"/>
              <a:t> </a:t>
            </a:r>
            <a:r>
              <a:rPr lang="de-DE" dirty="0" err="1" smtClean="0"/>
              <a:t>meetings</a:t>
            </a:r>
            <a:r>
              <a:rPr lang="de-DE" dirty="0" smtClean="0"/>
              <a:t>:</a:t>
            </a:r>
          </a:p>
          <a:p>
            <a:pPr lvl="2"/>
            <a:r>
              <a:rPr lang="de-DE" dirty="0" smtClean="0"/>
              <a:t>Board </a:t>
            </a:r>
            <a:r>
              <a:rPr lang="de-DE" dirty="0" err="1" smtClean="0"/>
              <a:t>meetings</a:t>
            </a:r>
            <a:r>
              <a:rPr lang="de-DE" dirty="0" smtClean="0"/>
              <a:t> </a:t>
            </a:r>
            <a:r>
              <a:rPr lang="de-DE" dirty="0" err="1" smtClean="0"/>
              <a:t>need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prepared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managed</a:t>
            </a:r>
            <a:r>
              <a:rPr lang="de-DE" dirty="0" smtClean="0"/>
              <a:t> </a:t>
            </a:r>
            <a:r>
              <a:rPr lang="de-DE" dirty="0" err="1" smtClean="0"/>
              <a:t>professionally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err="1" smtClean="0"/>
              <a:t>Structure</a:t>
            </a:r>
            <a:r>
              <a:rPr lang="de-DE" dirty="0" smtClean="0"/>
              <a:t> Integration:</a:t>
            </a:r>
          </a:p>
          <a:p>
            <a:pPr lvl="2"/>
            <a:r>
              <a:rPr lang="de-DE" dirty="0" smtClean="0"/>
              <a:t>In </a:t>
            </a:r>
            <a:r>
              <a:rPr lang="de-DE" dirty="0" err="1" smtClean="0"/>
              <a:t>addition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formal Board Meetings </a:t>
            </a:r>
            <a:r>
              <a:rPr lang="de-DE" dirty="0" err="1" smtClean="0"/>
              <a:t>each</a:t>
            </a:r>
            <a:r>
              <a:rPr lang="de-DE" dirty="0" smtClean="0"/>
              <a:t> operational </a:t>
            </a:r>
            <a:r>
              <a:rPr lang="de-DE" dirty="0" err="1" smtClean="0"/>
              <a:t>work</a:t>
            </a:r>
            <a:r>
              <a:rPr lang="de-DE" dirty="0" smtClean="0"/>
              <a:t> </a:t>
            </a:r>
            <a:r>
              <a:rPr lang="de-DE" dirty="0" err="1" smtClean="0"/>
              <a:t>stream</a:t>
            </a:r>
            <a:r>
              <a:rPr lang="de-DE" dirty="0" smtClean="0"/>
              <a:t> (</a:t>
            </a:r>
            <a:r>
              <a:rPr lang="de-DE" dirty="0" err="1" smtClean="0"/>
              <a:t>Operations</a:t>
            </a:r>
            <a:r>
              <a:rPr lang="de-DE" dirty="0" smtClean="0"/>
              <a:t>, </a:t>
            </a:r>
            <a:r>
              <a:rPr lang="de-DE" dirty="0" err="1" smtClean="0"/>
              <a:t>Sales</a:t>
            </a:r>
            <a:r>
              <a:rPr lang="de-DE" dirty="0" smtClean="0"/>
              <a:t>, </a:t>
            </a:r>
            <a:r>
              <a:rPr lang="de-DE" dirty="0" err="1" smtClean="0"/>
              <a:t>Finance</a:t>
            </a:r>
            <a:r>
              <a:rPr lang="de-DE" dirty="0" smtClean="0"/>
              <a:t>)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supported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regular</a:t>
            </a:r>
            <a:r>
              <a:rPr lang="de-DE" dirty="0" smtClean="0"/>
              <a:t> </a:t>
            </a:r>
            <a:r>
              <a:rPr lang="de-DE" dirty="0" err="1" smtClean="0"/>
              <a:t>Steering</a:t>
            </a:r>
            <a:r>
              <a:rPr lang="de-DE" dirty="0" smtClean="0"/>
              <a:t> </a:t>
            </a:r>
            <a:r>
              <a:rPr lang="de-DE" dirty="0" err="1" smtClean="0"/>
              <a:t>Committee</a:t>
            </a:r>
            <a:r>
              <a:rPr lang="de-DE" dirty="0" smtClean="0"/>
              <a:t> </a:t>
            </a:r>
            <a:r>
              <a:rPr lang="de-DE" dirty="0" err="1" smtClean="0"/>
              <a:t>meetings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lvl="1"/>
            <a:r>
              <a:rPr lang="de-DE" dirty="0" err="1" smtClean="0"/>
              <a:t>Build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Chinese </a:t>
            </a:r>
            <a:r>
              <a:rPr lang="de-DE" dirty="0" err="1" smtClean="0"/>
              <a:t>staff</a:t>
            </a:r>
            <a:r>
              <a:rPr lang="de-DE" dirty="0" smtClean="0"/>
              <a:t>:</a:t>
            </a:r>
          </a:p>
          <a:p>
            <a:pPr lvl="2"/>
            <a:r>
              <a:rPr lang="de-DE" dirty="0" smtClean="0"/>
              <a:t>Integration </a:t>
            </a:r>
            <a:r>
              <a:rPr lang="de-DE" dirty="0" err="1" smtClean="0"/>
              <a:t>does</a:t>
            </a:r>
            <a:r>
              <a:rPr lang="de-DE" dirty="0" smtClean="0"/>
              <a:t> not end in China … </a:t>
            </a:r>
            <a:r>
              <a:rPr lang="de-DE" dirty="0" err="1" smtClean="0"/>
              <a:t>the</a:t>
            </a:r>
            <a:r>
              <a:rPr lang="de-DE" dirty="0" smtClean="0"/>
              <a:t> International Partner </a:t>
            </a:r>
            <a:r>
              <a:rPr lang="de-DE" dirty="0" err="1" smtClean="0"/>
              <a:t>needs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build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Chinese </a:t>
            </a:r>
            <a:r>
              <a:rPr lang="de-DE" dirty="0" err="1" smtClean="0"/>
              <a:t>staff</a:t>
            </a:r>
            <a:r>
              <a:rPr lang="de-DE" dirty="0" smtClean="0"/>
              <a:t> in-house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day-to-day</a:t>
            </a:r>
            <a:r>
              <a:rPr lang="de-DE" dirty="0" smtClean="0"/>
              <a:t> </a:t>
            </a:r>
            <a:r>
              <a:rPr lang="de-DE" dirty="0" err="1" smtClean="0"/>
              <a:t>business</a:t>
            </a:r>
            <a:endParaRPr lang="de-DE" dirty="0" smtClean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de-DE" sz="2000" dirty="0"/>
              <a:t>International Joint Ventures in China</a:t>
            </a:r>
            <a:br>
              <a:rPr lang="de-DE" sz="2000" dirty="0"/>
            </a:br>
            <a:r>
              <a:rPr lang="de-DE" sz="2000" dirty="0"/>
              <a:t>- </a:t>
            </a:r>
            <a:r>
              <a:rPr lang="de-DE" sz="2000" dirty="0" err="1"/>
              <a:t>Opportunities</a:t>
            </a:r>
            <a:r>
              <a:rPr lang="de-DE" sz="2000" dirty="0"/>
              <a:t> &amp; </a:t>
            </a:r>
            <a:r>
              <a:rPr lang="de-DE" sz="2000" dirty="0" err="1"/>
              <a:t>Challenges</a:t>
            </a:r>
            <a:r>
              <a:rPr lang="de-DE" sz="2000" dirty="0"/>
              <a:t> </a:t>
            </a:r>
            <a:r>
              <a:rPr lang="de-DE" sz="2000" dirty="0" smtClean="0"/>
              <a:t>–</a:t>
            </a:r>
            <a:br>
              <a:rPr lang="de-DE" sz="2000" dirty="0" smtClean="0"/>
            </a:br>
            <a:endParaRPr lang="de-DE" sz="20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D4B74-F2E6-4FFF-98E9-792947EFF9C0}" type="slidenum">
              <a:rPr lang="de-DE" smtClean="0"/>
              <a:t>8</a:t>
            </a:fld>
            <a:endParaRPr lang="de-DE"/>
          </a:p>
        </p:txBody>
      </p:sp>
      <p:cxnSp>
        <p:nvCxnSpPr>
          <p:cNvPr id="6" name="Gerade Verbindung 5"/>
          <p:cNvCxnSpPr/>
          <p:nvPr/>
        </p:nvCxnSpPr>
        <p:spPr>
          <a:xfrm>
            <a:off x="251520" y="6309320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179512" y="6383372"/>
            <a:ext cx="3060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Detlef Schmitz    -   Paris   -   Sept 4, 2013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2506943574"/>
      </p:ext>
    </p:extLst>
  </p:cSld>
  <p:clrMapOvr>
    <a:masterClrMapping/>
  </p:clrMapOvr>
</p:sld>
</file>

<file path=ppt/theme/theme1.xml><?xml version="1.0" encoding="utf-8"?>
<a:theme xmlns:a="http://schemas.openxmlformats.org/drawingml/2006/main" name="Stroh">
  <a:themeElements>
    <a:clrScheme name="Stro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ro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itlesOfParts>
    <vt:vector size="9" baseType="lpstr">
      <vt:lpstr>Stroh</vt:lpstr>
      <vt:lpstr>International Joint Ventures in China - Opportunities &amp; Challenges –  Detlef Schmitz   Paris   Sept 4, 2013 </vt:lpstr>
      <vt:lpstr>International Joint Ventures in China - Opportunities &amp; Challenges -</vt:lpstr>
      <vt:lpstr>International Joint Ventures in China - Opportunities &amp; Challenges – </vt:lpstr>
      <vt:lpstr>International Joint Ventures in China - Opportunities &amp; Challenges – </vt:lpstr>
      <vt:lpstr>International Joint Ventures in China - Opportunities &amp; Challenges – </vt:lpstr>
      <vt:lpstr>International Joint Ventures in China - Opportunities &amp; Challenges – </vt:lpstr>
      <vt:lpstr>International Joint Ventures in China - Opportunities &amp; Challenges – </vt:lpstr>
      <vt:lpstr>International Joint Ventures in China - Opportunities &amp; Challenges – 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