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39" r:id="rId1"/>
  </p:sldMasterIdLst>
  <p:notesMasterIdLst>
    <p:notesMasterId r:id="rId28"/>
  </p:notesMasterIdLst>
  <p:handoutMasterIdLst>
    <p:handoutMasterId r:id="rId29"/>
  </p:handoutMasterIdLst>
  <p:sldIdLst>
    <p:sldId id="256" r:id="rId2"/>
    <p:sldId id="298" r:id="rId3"/>
    <p:sldId id="284" r:id="rId4"/>
    <p:sldId id="285" r:id="rId5"/>
    <p:sldId id="287" r:id="rId6"/>
    <p:sldId id="297" r:id="rId7"/>
    <p:sldId id="290" r:id="rId8"/>
    <p:sldId id="29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99" r:id="rId17"/>
    <p:sldId id="279" r:id="rId18"/>
    <p:sldId id="280" r:id="rId19"/>
    <p:sldId id="281" r:id="rId20"/>
    <p:sldId id="283" r:id="rId21"/>
    <p:sldId id="282" r:id="rId22"/>
    <p:sldId id="292" r:id="rId23"/>
    <p:sldId id="294" r:id="rId24"/>
    <p:sldId id="295" r:id="rId25"/>
    <p:sldId id="296" r:id="rId26"/>
    <p:sldId id="267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ne Devulder" initials="MD" lastIdx="5" clrIdx="0"/>
  <p:cmAuthor id="2" name="Christel Cheminais" initials="CC" lastIdx="1" clrIdx="1">
    <p:extLst>
      <p:ext uri="{19B8F6BF-5375-455C-9EA6-DF929625EA0E}">
        <p15:presenceInfo xmlns:p15="http://schemas.microsoft.com/office/powerpoint/2012/main" userId="S::christel.cheminais@snitem.fr::b3a43f6a-a4fd-4a33-b830-ac210918bb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  <a:srgbClr val="005493"/>
    <a:srgbClr val="0096FF"/>
    <a:srgbClr val="E987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59" autoAdjust="0"/>
    <p:restoredTop sz="71837" autoAdjust="0"/>
  </p:normalViewPr>
  <p:slideViewPr>
    <p:cSldViewPr snapToGrid="0" snapToObjects="1">
      <p:cViewPr varScale="1">
        <p:scale>
          <a:sx n="90" d="100"/>
          <a:sy n="90" d="100"/>
        </p:scale>
        <p:origin x="15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2692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371108-03B2-D448-9992-9DF8292BF3B2}" type="doc">
      <dgm:prSet loTypeId="urn:microsoft.com/office/officeart/2005/8/layout/hierarchy2" loCatId="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1B2D644E-2BB4-A545-8F3C-289BCD16D04C}">
      <dgm:prSet phldrT="[Texte]"/>
      <dgm:spPr/>
      <dgm:t>
        <a:bodyPr/>
        <a:lstStyle/>
        <a:p>
          <a:r>
            <a:rPr lang="fr-FR" dirty="0"/>
            <a:t>Conseil européen</a:t>
          </a:r>
        </a:p>
      </dgm:t>
    </dgm:pt>
    <dgm:pt modelId="{E0858DD3-936B-404E-8F83-58B3BBCBEA51}" type="parTrans" cxnId="{AD8EAC05-2AA5-9A44-A7E0-5D9531B7F86A}">
      <dgm:prSet/>
      <dgm:spPr/>
      <dgm:t>
        <a:bodyPr/>
        <a:lstStyle/>
        <a:p>
          <a:endParaRPr lang="fr-FR"/>
        </a:p>
      </dgm:t>
    </dgm:pt>
    <dgm:pt modelId="{E7C91337-023F-9C4F-8651-E4DA0F7C9F3A}" type="sibTrans" cxnId="{AD8EAC05-2AA5-9A44-A7E0-5D9531B7F86A}">
      <dgm:prSet/>
      <dgm:spPr/>
      <dgm:t>
        <a:bodyPr/>
        <a:lstStyle/>
        <a:p>
          <a:endParaRPr lang="fr-FR"/>
        </a:p>
      </dgm:t>
    </dgm:pt>
    <dgm:pt modelId="{00E74311-063B-DE4E-9F01-1123003F5BE8}">
      <dgm:prSet phldrT="[Texte]"/>
      <dgm:spPr/>
      <dgm:t>
        <a:bodyPr/>
        <a:lstStyle/>
        <a:p>
          <a:r>
            <a:rPr lang="fr-FR"/>
            <a:t>Conseil SANCO</a:t>
          </a:r>
          <a:endParaRPr lang="fr-FR" dirty="0"/>
        </a:p>
      </dgm:t>
    </dgm:pt>
    <dgm:pt modelId="{F6349BF9-E0AE-9342-AA4D-45D8698F1A50}" type="parTrans" cxnId="{E08D39D7-70A8-704A-8301-11E1C8E1BBC8}">
      <dgm:prSet/>
      <dgm:spPr/>
      <dgm:t>
        <a:bodyPr/>
        <a:lstStyle/>
        <a:p>
          <a:endParaRPr lang="fr-FR"/>
        </a:p>
      </dgm:t>
    </dgm:pt>
    <dgm:pt modelId="{BCD4FFBC-80C8-934A-8DC7-7A44FBDAD94E}" type="sibTrans" cxnId="{E08D39D7-70A8-704A-8301-11E1C8E1BBC8}">
      <dgm:prSet/>
      <dgm:spPr/>
      <dgm:t>
        <a:bodyPr/>
        <a:lstStyle/>
        <a:p>
          <a:endParaRPr lang="fr-FR"/>
        </a:p>
      </dgm:t>
    </dgm:pt>
    <dgm:pt modelId="{71E7CEAE-1727-754C-8C60-E07771EA2CDC}">
      <dgm:prSet phldrT="[Texte]"/>
      <dgm:spPr/>
      <dgm:t>
        <a:bodyPr/>
        <a:lstStyle/>
        <a:p>
          <a:r>
            <a:rPr lang="fr-FR"/>
            <a:t>Commission</a:t>
          </a:r>
          <a:endParaRPr lang="fr-FR" dirty="0"/>
        </a:p>
      </dgm:t>
    </dgm:pt>
    <dgm:pt modelId="{D743AECC-A5FE-034C-82E7-1A0972D8CE2C}" type="parTrans" cxnId="{A509F29C-D91F-AF4F-9EEE-00EC7AA9A7D8}">
      <dgm:prSet/>
      <dgm:spPr/>
      <dgm:t>
        <a:bodyPr/>
        <a:lstStyle/>
        <a:p>
          <a:endParaRPr lang="fr-FR"/>
        </a:p>
      </dgm:t>
    </dgm:pt>
    <dgm:pt modelId="{34056B55-A664-8C4A-BD21-98F9A470F975}" type="sibTrans" cxnId="{A509F29C-D91F-AF4F-9EEE-00EC7AA9A7D8}">
      <dgm:prSet/>
      <dgm:spPr/>
      <dgm:t>
        <a:bodyPr/>
        <a:lstStyle/>
        <a:p>
          <a:endParaRPr lang="fr-FR"/>
        </a:p>
      </dgm:t>
    </dgm:pt>
    <dgm:pt modelId="{5C1AE62F-6159-0546-839B-D6DF84F3FD5C}">
      <dgm:prSet phldrT="[Texte]"/>
      <dgm:spPr/>
      <dgm:t>
        <a:bodyPr/>
        <a:lstStyle/>
        <a:p>
          <a:r>
            <a:rPr lang="fr-FR" dirty="0"/>
            <a:t>Fermeture espace Schengen</a:t>
          </a:r>
        </a:p>
      </dgm:t>
    </dgm:pt>
    <dgm:pt modelId="{61B4D79E-6876-6A4A-8614-E623F1DD2367}" type="parTrans" cxnId="{CFB99C6C-2332-A24F-9B6D-ACE08F47B9B8}">
      <dgm:prSet/>
      <dgm:spPr/>
      <dgm:t>
        <a:bodyPr/>
        <a:lstStyle/>
        <a:p>
          <a:endParaRPr lang="fr-FR"/>
        </a:p>
      </dgm:t>
    </dgm:pt>
    <dgm:pt modelId="{A5BDFFE7-C243-CE4F-9045-FC34F3847A99}" type="sibTrans" cxnId="{CFB99C6C-2332-A24F-9B6D-ACE08F47B9B8}">
      <dgm:prSet/>
      <dgm:spPr/>
      <dgm:t>
        <a:bodyPr/>
        <a:lstStyle/>
        <a:p>
          <a:endParaRPr lang="fr-FR"/>
        </a:p>
      </dgm:t>
    </dgm:pt>
    <dgm:pt modelId="{B7AC3755-CD52-B141-964C-CB9C923C4E00}">
      <dgm:prSet phldrT="[Texte]"/>
      <dgm:spPr/>
      <dgm:t>
        <a:bodyPr/>
        <a:lstStyle/>
        <a:p>
          <a:r>
            <a:rPr lang="fr-FR" dirty="0"/>
            <a:t>Report Règlement 2017/745 au 26.05.2021</a:t>
          </a:r>
        </a:p>
      </dgm:t>
    </dgm:pt>
    <dgm:pt modelId="{40B3A8E2-BCDF-0743-B23B-7AB0F4FDDE67}" type="parTrans" cxnId="{EDB05890-D559-0A48-9F95-1ED5CFD56544}">
      <dgm:prSet/>
      <dgm:spPr/>
      <dgm:t>
        <a:bodyPr/>
        <a:lstStyle/>
        <a:p>
          <a:endParaRPr lang="fr-FR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812FAA4-EFA9-AC41-922C-656AD74C105E}" type="sibTrans" cxnId="{EDB05890-D559-0A48-9F95-1ED5CFD56544}">
      <dgm:prSet/>
      <dgm:spPr/>
      <dgm:t>
        <a:bodyPr/>
        <a:lstStyle/>
        <a:p>
          <a:endParaRPr lang="fr-FR"/>
        </a:p>
      </dgm:t>
    </dgm:pt>
    <dgm:pt modelId="{54E8CEF3-9AED-0344-9F36-FD839D12D240}">
      <dgm:prSet phldrT="[Texte]"/>
      <dgm:spPr/>
      <dgm:t>
        <a:bodyPr/>
        <a:lstStyle/>
        <a:p>
          <a:r>
            <a:rPr lang="fr-FR"/>
            <a:t>Stratégie Commune de déconfinement</a:t>
          </a:r>
          <a:endParaRPr lang="fr-FR" dirty="0"/>
        </a:p>
      </dgm:t>
    </dgm:pt>
    <dgm:pt modelId="{9518A65D-7781-9643-A64A-B672A3BA2845}" type="parTrans" cxnId="{CA81E303-6EA2-404A-AF1A-77F040D7960C}">
      <dgm:prSet/>
      <dgm:spPr/>
      <dgm:t>
        <a:bodyPr/>
        <a:lstStyle/>
        <a:p>
          <a:endParaRPr lang="fr-FR"/>
        </a:p>
      </dgm:t>
    </dgm:pt>
    <dgm:pt modelId="{F5CECE98-793A-A143-A553-BEA5F8D60EA2}" type="sibTrans" cxnId="{CA81E303-6EA2-404A-AF1A-77F040D7960C}">
      <dgm:prSet/>
      <dgm:spPr/>
      <dgm:t>
        <a:bodyPr/>
        <a:lstStyle/>
        <a:p>
          <a:endParaRPr lang="fr-FR"/>
        </a:p>
      </dgm:t>
    </dgm:pt>
    <dgm:pt modelId="{88CE4C32-22D8-AE45-9C32-AE2B0635CA62}">
      <dgm:prSet phldrT="[Texte]"/>
      <dgm:spPr/>
      <dgm:t>
        <a:bodyPr/>
        <a:lstStyle/>
        <a:p>
          <a:r>
            <a:rPr lang="fr-FR"/>
            <a:t>Règlement d’exécution</a:t>
          </a:r>
          <a:endParaRPr lang="fr-FR" i="1" dirty="0"/>
        </a:p>
      </dgm:t>
    </dgm:pt>
    <dgm:pt modelId="{5CF52779-6E55-7E45-BCD4-147A42437DF5}" type="parTrans" cxnId="{6F1B9666-6551-A045-8C2B-332269E8B17F}">
      <dgm:prSet/>
      <dgm:spPr/>
      <dgm:t>
        <a:bodyPr/>
        <a:lstStyle/>
        <a:p>
          <a:endParaRPr lang="fr-FR"/>
        </a:p>
      </dgm:t>
    </dgm:pt>
    <dgm:pt modelId="{40DDDF5B-987F-EA46-9BB0-44CF3E64DE96}" type="sibTrans" cxnId="{6F1B9666-6551-A045-8C2B-332269E8B17F}">
      <dgm:prSet/>
      <dgm:spPr/>
      <dgm:t>
        <a:bodyPr/>
        <a:lstStyle/>
        <a:p>
          <a:endParaRPr lang="fr-FR"/>
        </a:p>
      </dgm:t>
    </dgm:pt>
    <dgm:pt modelId="{FFFA0E83-D705-6947-868D-84C8A87D3386}">
      <dgm:prSet phldrT="[Texte]"/>
      <dgm:spPr/>
      <dgm:t>
        <a:bodyPr/>
        <a:lstStyle/>
        <a:p>
          <a:r>
            <a:rPr lang="fr-FR" i="0"/>
            <a:t>Lignes directrices et Communications</a:t>
          </a:r>
          <a:endParaRPr lang="fr-FR" i="0" dirty="0"/>
        </a:p>
      </dgm:t>
    </dgm:pt>
    <dgm:pt modelId="{23EE0BD5-6802-FF44-8201-1ED1229AAB8B}" type="parTrans" cxnId="{A7883711-573B-7D40-9D5B-EB4A8BF57E2B}">
      <dgm:prSet/>
      <dgm:spPr/>
      <dgm:t>
        <a:bodyPr/>
        <a:lstStyle/>
        <a:p>
          <a:endParaRPr lang="fr-FR"/>
        </a:p>
      </dgm:t>
    </dgm:pt>
    <dgm:pt modelId="{62E17508-9E18-F54E-9A60-82D229B14044}" type="sibTrans" cxnId="{A7883711-573B-7D40-9D5B-EB4A8BF57E2B}">
      <dgm:prSet/>
      <dgm:spPr/>
      <dgm:t>
        <a:bodyPr/>
        <a:lstStyle/>
        <a:p>
          <a:endParaRPr lang="fr-FR"/>
        </a:p>
      </dgm:t>
    </dgm:pt>
    <dgm:pt modelId="{3A4313C3-4A14-9942-8E1D-F87714AFDAF6}">
      <dgm:prSet phldrT="[Texte]"/>
      <dgm:spPr/>
      <dgm:t>
        <a:bodyPr/>
        <a:lstStyle/>
        <a:p>
          <a:r>
            <a:rPr lang="fr-FR" i="1"/>
            <a:t>Soft law</a:t>
          </a:r>
          <a:endParaRPr lang="fr-FR" i="1" dirty="0"/>
        </a:p>
      </dgm:t>
    </dgm:pt>
    <dgm:pt modelId="{DE60ABDB-049F-E34F-8AF7-A25901010059}" type="parTrans" cxnId="{47F4304A-C899-1D43-A48D-14F7C01FD918}">
      <dgm:prSet/>
      <dgm:spPr/>
      <dgm:t>
        <a:bodyPr/>
        <a:lstStyle/>
        <a:p>
          <a:endParaRPr lang="fr-FR"/>
        </a:p>
      </dgm:t>
    </dgm:pt>
    <dgm:pt modelId="{238949F5-8615-1E47-91EA-C7E447D3701E}" type="sibTrans" cxnId="{47F4304A-C899-1D43-A48D-14F7C01FD918}">
      <dgm:prSet/>
      <dgm:spPr/>
      <dgm:t>
        <a:bodyPr/>
        <a:lstStyle/>
        <a:p>
          <a:endParaRPr lang="fr-FR"/>
        </a:p>
      </dgm:t>
    </dgm:pt>
    <dgm:pt modelId="{4D044558-4C0C-434B-A677-7BF4B29ED478}">
      <dgm:prSet phldrT="[Texte]"/>
      <dgm:spPr/>
      <dgm:t>
        <a:bodyPr/>
        <a:lstStyle/>
        <a:p>
          <a:r>
            <a:rPr lang="fr-FR" i="1" dirty="0" err="1"/>
            <a:t>RescUE</a:t>
          </a:r>
          <a:endParaRPr lang="fr-FR" i="1" dirty="0"/>
        </a:p>
      </dgm:t>
    </dgm:pt>
    <dgm:pt modelId="{748031E2-DDCB-904D-820A-4E29538CCD11}" type="parTrans" cxnId="{BFAADC37-1A69-0741-956F-3064D62BA332}">
      <dgm:prSet/>
      <dgm:spPr/>
      <dgm:t>
        <a:bodyPr/>
        <a:lstStyle/>
        <a:p>
          <a:endParaRPr lang="fr-FR"/>
        </a:p>
      </dgm:t>
    </dgm:pt>
    <dgm:pt modelId="{2F8807B1-7B30-3C4E-882A-3C9E4BE7465B}" type="sibTrans" cxnId="{BFAADC37-1A69-0741-956F-3064D62BA332}">
      <dgm:prSet/>
      <dgm:spPr/>
      <dgm:t>
        <a:bodyPr/>
        <a:lstStyle/>
        <a:p>
          <a:endParaRPr lang="fr-FR"/>
        </a:p>
      </dgm:t>
    </dgm:pt>
    <dgm:pt modelId="{087E4F9C-83E1-9D46-81ED-A02923A7EAA0}" type="pres">
      <dgm:prSet presAssocID="{16371108-03B2-D448-9992-9DF8292BF3B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B2C0F6A-F78E-9543-AC3D-DD35CA6489F2}" type="pres">
      <dgm:prSet presAssocID="{1B2D644E-2BB4-A545-8F3C-289BCD16D04C}" presName="root1" presStyleCnt="0"/>
      <dgm:spPr/>
    </dgm:pt>
    <dgm:pt modelId="{77FF82F7-E4E4-1342-B1AB-5378EE4D42CB}" type="pres">
      <dgm:prSet presAssocID="{1B2D644E-2BB4-A545-8F3C-289BCD16D04C}" presName="LevelOneTextNode" presStyleLbl="node0" presStyleIdx="0" presStyleCnt="3" custScaleX="131452">
        <dgm:presLayoutVars>
          <dgm:chPref val="3"/>
        </dgm:presLayoutVars>
      </dgm:prSet>
      <dgm:spPr/>
    </dgm:pt>
    <dgm:pt modelId="{7A3BD0F7-02AA-C749-99B9-8105ACF236FE}" type="pres">
      <dgm:prSet presAssocID="{1B2D644E-2BB4-A545-8F3C-289BCD16D04C}" presName="level2hierChild" presStyleCnt="0"/>
      <dgm:spPr/>
    </dgm:pt>
    <dgm:pt modelId="{295477A7-B265-A24C-A728-AD108A11FAF0}" type="pres">
      <dgm:prSet presAssocID="{61B4D79E-6876-6A4A-8614-E623F1DD2367}" presName="conn2-1" presStyleLbl="parChTrans1D2" presStyleIdx="0" presStyleCnt="5"/>
      <dgm:spPr/>
    </dgm:pt>
    <dgm:pt modelId="{9810B5DC-2410-F845-B86D-DC004CBF5521}" type="pres">
      <dgm:prSet presAssocID="{61B4D79E-6876-6A4A-8614-E623F1DD2367}" presName="connTx" presStyleLbl="parChTrans1D2" presStyleIdx="0" presStyleCnt="5"/>
      <dgm:spPr/>
    </dgm:pt>
    <dgm:pt modelId="{2545605C-17E0-BB4C-903A-DFFA019834C7}" type="pres">
      <dgm:prSet presAssocID="{5C1AE62F-6159-0546-839B-D6DF84F3FD5C}" presName="root2" presStyleCnt="0"/>
      <dgm:spPr/>
    </dgm:pt>
    <dgm:pt modelId="{24CEF836-15E1-7940-9816-3A3845D51FBD}" type="pres">
      <dgm:prSet presAssocID="{5C1AE62F-6159-0546-839B-D6DF84F3FD5C}" presName="LevelTwoTextNode" presStyleLbl="node2" presStyleIdx="0" presStyleCnt="5" custScaleX="127032">
        <dgm:presLayoutVars>
          <dgm:chPref val="3"/>
        </dgm:presLayoutVars>
      </dgm:prSet>
      <dgm:spPr/>
    </dgm:pt>
    <dgm:pt modelId="{0626D111-185F-0E4D-AD0B-3C35EB7F9832}" type="pres">
      <dgm:prSet presAssocID="{5C1AE62F-6159-0546-839B-D6DF84F3FD5C}" presName="level3hierChild" presStyleCnt="0"/>
      <dgm:spPr/>
    </dgm:pt>
    <dgm:pt modelId="{427475DD-F0E4-1047-8A5E-348EA68D3759}" type="pres">
      <dgm:prSet presAssocID="{00E74311-063B-DE4E-9F01-1123003F5BE8}" presName="root1" presStyleCnt="0"/>
      <dgm:spPr/>
    </dgm:pt>
    <dgm:pt modelId="{C053FE39-BD0F-9142-8553-E581130B4E81}" type="pres">
      <dgm:prSet presAssocID="{00E74311-063B-DE4E-9F01-1123003F5BE8}" presName="LevelOneTextNode" presStyleLbl="node0" presStyleIdx="1" presStyleCnt="3" custScaleX="131452">
        <dgm:presLayoutVars>
          <dgm:chPref val="3"/>
        </dgm:presLayoutVars>
      </dgm:prSet>
      <dgm:spPr/>
    </dgm:pt>
    <dgm:pt modelId="{12DB209D-C962-B041-B8B7-E30B0021EB42}" type="pres">
      <dgm:prSet presAssocID="{00E74311-063B-DE4E-9F01-1123003F5BE8}" presName="level2hierChild" presStyleCnt="0"/>
      <dgm:spPr/>
    </dgm:pt>
    <dgm:pt modelId="{87598F19-E4F1-0143-B58E-2AB16207E205}" type="pres">
      <dgm:prSet presAssocID="{40B3A8E2-BCDF-0743-B23B-7AB0F4FDDE67}" presName="conn2-1" presStyleLbl="parChTrans1D2" presStyleIdx="1" presStyleCnt="5"/>
      <dgm:spPr/>
    </dgm:pt>
    <dgm:pt modelId="{03137880-FFB2-8A48-836C-E71376FF6F7B}" type="pres">
      <dgm:prSet presAssocID="{40B3A8E2-BCDF-0743-B23B-7AB0F4FDDE67}" presName="connTx" presStyleLbl="parChTrans1D2" presStyleIdx="1" presStyleCnt="5"/>
      <dgm:spPr/>
    </dgm:pt>
    <dgm:pt modelId="{9DEF8177-A1E4-4745-9E50-B792D44A1932}" type="pres">
      <dgm:prSet presAssocID="{B7AC3755-CD52-B141-964C-CB9C923C4E00}" presName="root2" presStyleCnt="0"/>
      <dgm:spPr/>
    </dgm:pt>
    <dgm:pt modelId="{341B32BF-2E1C-0244-97F2-EB8CB04D1119}" type="pres">
      <dgm:prSet presAssocID="{B7AC3755-CD52-B141-964C-CB9C923C4E00}" presName="LevelTwoTextNode" presStyleLbl="node2" presStyleIdx="1" presStyleCnt="5" custScaleX="127032">
        <dgm:presLayoutVars>
          <dgm:chPref val="3"/>
        </dgm:presLayoutVars>
      </dgm:prSet>
      <dgm:spPr/>
    </dgm:pt>
    <dgm:pt modelId="{4715CB57-72B8-8D44-A9C8-4A71D27734CB}" type="pres">
      <dgm:prSet presAssocID="{B7AC3755-CD52-B141-964C-CB9C923C4E00}" presName="level3hierChild" presStyleCnt="0"/>
      <dgm:spPr/>
    </dgm:pt>
    <dgm:pt modelId="{74647ABB-4B8B-0F40-95B0-C355E49744F4}" type="pres">
      <dgm:prSet presAssocID="{9518A65D-7781-9643-A64A-B672A3BA2845}" presName="conn2-1" presStyleLbl="parChTrans1D2" presStyleIdx="2" presStyleCnt="5"/>
      <dgm:spPr/>
    </dgm:pt>
    <dgm:pt modelId="{7F53FC19-E55A-564E-B928-3E27D5F6C0AE}" type="pres">
      <dgm:prSet presAssocID="{9518A65D-7781-9643-A64A-B672A3BA2845}" presName="connTx" presStyleLbl="parChTrans1D2" presStyleIdx="2" presStyleCnt="5"/>
      <dgm:spPr/>
    </dgm:pt>
    <dgm:pt modelId="{F8751120-B5E7-1543-AA75-99DC67AF68CE}" type="pres">
      <dgm:prSet presAssocID="{54E8CEF3-9AED-0344-9F36-FD839D12D240}" presName="root2" presStyleCnt="0"/>
      <dgm:spPr/>
    </dgm:pt>
    <dgm:pt modelId="{84ABF00D-F787-9246-815A-E80A6C9EDF87}" type="pres">
      <dgm:prSet presAssocID="{54E8CEF3-9AED-0344-9F36-FD839D12D240}" presName="LevelTwoTextNode" presStyleLbl="node2" presStyleIdx="2" presStyleCnt="5" custScaleX="127032">
        <dgm:presLayoutVars>
          <dgm:chPref val="3"/>
        </dgm:presLayoutVars>
      </dgm:prSet>
      <dgm:spPr/>
    </dgm:pt>
    <dgm:pt modelId="{92197FF3-EDEA-D640-86CC-8A5F0D30EF07}" type="pres">
      <dgm:prSet presAssocID="{54E8CEF3-9AED-0344-9F36-FD839D12D240}" presName="level3hierChild" presStyleCnt="0"/>
      <dgm:spPr/>
    </dgm:pt>
    <dgm:pt modelId="{E2EB20D3-3F90-3741-97E4-38101E674005}" type="pres">
      <dgm:prSet presAssocID="{71E7CEAE-1727-754C-8C60-E07771EA2CDC}" presName="root1" presStyleCnt="0"/>
      <dgm:spPr/>
    </dgm:pt>
    <dgm:pt modelId="{5EAF66B8-B8E1-904A-B5DF-5F8A4E5B2244}" type="pres">
      <dgm:prSet presAssocID="{71E7CEAE-1727-754C-8C60-E07771EA2CDC}" presName="LevelOneTextNode" presStyleLbl="node0" presStyleIdx="2" presStyleCnt="3" custScaleX="131452" custLinFactNeighborX="1797" custLinFactNeighborY="10781">
        <dgm:presLayoutVars>
          <dgm:chPref val="3"/>
        </dgm:presLayoutVars>
      </dgm:prSet>
      <dgm:spPr/>
    </dgm:pt>
    <dgm:pt modelId="{1741060B-1867-4B4F-88AB-B9A43F509A49}" type="pres">
      <dgm:prSet presAssocID="{71E7CEAE-1727-754C-8C60-E07771EA2CDC}" presName="level2hierChild" presStyleCnt="0"/>
      <dgm:spPr/>
    </dgm:pt>
    <dgm:pt modelId="{A333C0B0-EA51-314E-8F75-B93F30B8F44C}" type="pres">
      <dgm:prSet presAssocID="{5CF52779-6E55-7E45-BCD4-147A42437DF5}" presName="conn2-1" presStyleLbl="parChTrans1D2" presStyleIdx="3" presStyleCnt="5"/>
      <dgm:spPr/>
    </dgm:pt>
    <dgm:pt modelId="{5291C567-799A-4346-BDD2-E075BE8F1D3E}" type="pres">
      <dgm:prSet presAssocID="{5CF52779-6E55-7E45-BCD4-147A42437DF5}" presName="connTx" presStyleLbl="parChTrans1D2" presStyleIdx="3" presStyleCnt="5"/>
      <dgm:spPr/>
    </dgm:pt>
    <dgm:pt modelId="{54ED1F21-7FEE-ED4C-B3B7-E44E454B7791}" type="pres">
      <dgm:prSet presAssocID="{88CE4C32-22D8-AE45-9C32-AE2B0635CA62}" presName="root2" presStyleCnt="0"/>
      <dgm:spPr/>
    </dgm:pt>
    <dgm:pt modelId="{691A9E52-4990-BB48-9DD8-40F4A911FCAC}" type="pres">
      <dgm:prSet presAssocID="{88CE4C32-22D8-AE45-9C32-AE2B0635CA62}" presName="LevelTwoTextNode" presStyleLbl="node2" presStyleIdx="3" presStyleCnt="5" custScaleX="127032">
        <dgm:presLayoutVars>
          <dgm:chPref val="3"/>
        </dgm:presLayoutVars>
      </dgm:prSet>
      <dgm:spPr/>
    </dgm:pt>
    <dgm:pt modelId="{60D6A18E-A36A-5C48-8F94-779628297CA2}" type="pres">
      <dgm:prSet presAssocID="{88CE4C32-22D8-AE45-9C32-AE2B0635CA62}" presName="level3hierChild" presStyleCnt="0"/>
      <dgm:spPr/>
    </dgm:pt>
    <dgm:pt modelId="{20009F91-A532-8542-BE99-F9313AE26E93}" type="pres">
      <dgm:prSet presAssocID="{748031E2-DDCB-904D-820A-4E29538CCD11}" presName="conn2-1" presStyleLbl="parChTrans1D3" presStyleIdx="0" presStyleCnt="2"/>
      <dgm:spPr/>
    </dgm:pt>
    <dgm:pt modelId="{77FB7D7A-8D44-0747-9CC4-115156DE251D}" type="pres">
      <dgm:prSet presAssocID="{748031E2-DDCB-904D-820A-4E29538CCD11}" presName="connTx" presStyleLbl="parChTrans1D3" presStyleIdx="0" presStyleCnt="2"/>
      <dgm:spPr/>
    </dgm:pt>
    <dgm:pt modelId="{BA1CDEB1-07FC-FC48-9F9E-62DAFED92032}" type="pres">
      <dgm:prSet presAssocID="{4D044558-4C0C-434B-A677-7BF4B29ED478}" presName="root2" presStyleCnt="0"/>
      <dgm:spPr/>
    </dgm:pt>
    <dgm:pt modelId="{4D3372A8-11B0-DD4D-875A-D03B52304846}" type="pres">
      <dgm:prSet presAssocID="{4D044558-4C0C-434B-A677-7BF4B29ED478}" presName="LevelTwoTextNode" presStyleLbl="node3" presStyleIdx="0" presStyleCnt="2" custScaleX="133565">
        <dgm:presLayoutVars>
          <dgm:chPref val="3"/>
        </dgm:presLayoutVars>
      </dgm:prSet>
      <dgm:spPr/>
    </dgm:pt>
    <dgm:pt modelId="{B4E6D6AF-F099-5247-B5EE-DABA918C2633}" type="pres">
      <dgm:prSet presAssocID="{4D044558-4C0C-434B-A677-7BF4B29ED478}" presName="level3hierChild" presStyleCnt="0"/>
      <dgm:spPr/>
    </dgm:pt>
    <dgm:pt modelId="{2143FEA5-7AB2-A14E-9640-C40A12E3F5C2}" type="pres">
      <dgm:prSet presAssocID="{DE60ABDB-049F-E34F-8AF7-A25901010059}" presName="conn2-1" presStyleLbl="parChTrans1D2" presStyleIdx="4" presStyleCnt="5"/>
      <dgm:spPr/>
    </dgm:pt>
    <dgm:pt modelId="{B932EB7F-D785-0345-AE3F-A520B9195250}" type="pres">
      <dgm:prSet presAssocID="{DE60ABDB-049F-E34F-8AF7-A25901010059}" presName="connTx" presStyleLbl="parChTrans1D2" presStyleIdx="4" presStyleCnt="5"/>
      <dgm:spPr/>
    </dgm:pt>
    <dgm:pt modelId="{C02AD592-FAAC-EB4E-BF48-49C3A07D4FB3}" type="pres">
      <dgm:prSet presAssocID="{3A4313C3-4A14-9942-8E1D-F87714AFDAF6}" presName="root2" presStyleCnt="0"/>
      <dgm:spPr/>
    </dgm:pt>
    <dgm:pt modelId="{BB95B453-1426-9E43-B853-ADBE04E39BA2}" type="pres">
      <dgm:prSet presAssocID="{3A4313C3-4A14-9942-8E1D-F87714AFDAF6}" presName="LevelTwoTextNode" presStyleLbl="node2" presStyleIdx="4" presStyleCnt="5" custScaleX="127032">
        <dgm:presLayoutVars>
          <dgm:chPref val="3"/>
        </dgm:presLayoutVars>
      </dgm:prSet>
      <dgm:spPr/>
    </dgm:pt>
    <dgm:pt modelId="{48184899-C978-5549-AD53-54D9DF94E53C}" type="pres">
      <dgm:prSet presAssocID="{3A4313C3-4A14-9942-8E1D-F87714AFDAF6}" presName="level3hierChild" presStyleCnt="0"/>
      <dgm:spPr/>
    </dgm:pt>
    <dgm:pt modelId="{344D8498-5881-1444-B256-EE44A11D8B9E}" type="pres">
      <dgm:prSet presAssocID="{23EE0BD5-6802-FF44-8201-1ED1229AAB8B}" presName="conn2-1" presStyleLbl="parChTrans1D3" presStyleIdx="1" presStyleCnt="2"/>
      <dgm:spPr/>
    </dgm:pt>
    <dgm:pt modelId="{E262AC6F-EA2F-534E-AC51-111A0A704BF4}" type="pres">
      <dgm:prSet presAssocID="{23EE0BD5-6802-FF44-8201-1ED1229AAB8B}" presName="connTx" presStyleLbl="parChTrans1D3" presStyleIdx="1" presStyleCnt="2"/>
      <dgm:spPr/>
    </dgm:pt>
    <dgm:pt modelId="{4E220CEA-63F5-654E-80FD-A7D2DCF1F652}" type="pres">
      <dgm:prSet presAssocID="{FFFA0E83-D705-6947-868D-84C8A87D3386}" presName="root2" presStyleCnt="0"/>
      <dgm:spPr/>
    </dgm:pt>
    <dgm:pt modelId="{94C74B0F-08CC-5B4E-A90F-610DE7E10F4F}" type="pres">
      <dgm:prSet presAssocID="{FFFA0E83-D705-6947-868D-84C8A87D3386}" presName="LevelTwoTextNode" presStyleLbl="node3" presStyleIdx="1" presStyleCnt="2" custScaleX="133565">
        <dgm:presLayoutVars>
          <dgm:chPref val="3"/>
        </dgm:presLayoutVars>
      </dgm:prSet>
      <dgm:spPr/>
    </dgm:pt>
    <dgm:pt modelId="{76FCC57C-DDAB-1F45-BE7F-433E4256FCEB}" type="pres">
      <dgm:prSet presAssocID="{FFFA0E83-D705-6947-868D-84C8A87D3386}" presName="level3hierChild" presStyleCnt="0"/>
      <dgm:spPr/>
    </dgm:pt>
  </dgm:ptLst>
  <dgm:cxnLst>
    <dgm:cxn modelId="{CA81E303-6EA2-404A-AF1A-77F040D7960C}" srcId="{00E74311-063B-DE4E-9F01-1123003F5BE8}" destId="{54E8CEF3-9AED-0344-9F36-FD839D12D240}" srcOrd="1" destOrd="0" parTransId="{9518A65D-7781-9643-A64A-B672A3BA2845}" sibTransId="{F5CECE98-793A-A143-A553-BEA5F8D60EA2}"/>
    <dgm:cxn modelId="{AD8EAC05-2AA5-9A44-A7E0-5D9531B7F86A}" srcId="{16371108-03B2-D448-9992-9DF8292BF3B2}" destId="{1B2D644E-2BB4-A545-8F3C-289BCD16D04C}" srcOrd="0" destOrd="0" parTransId="{E0858DD3-936B-404E-8F83-58B3BBCBEA51}" sibTransId="{E7C91337-023F-9C4F-8651-E4DA0F7C9F3A}"/>
    <dgm:cxn modelId="{52D0B60A-2813-C143-BBBD-19DB3B192845}" type="presOf" srcId="{3A4313C3-4A14-9942-8E1D-F87714AFDAF6}" destId="{BB95B453-1426-9E43-B853-ADBE04E39BA2}" srcOrd="0" destOrd="0" presId="urn:microsoft.com/office/officeart/2005/8/layout/hierarchy2"/>
    <dgm:cxn modelId="{A7883711-573B-7D40-9D5B-EB4A8BF57E2B}" srcId="{3A4313C3-4A14-9942-8E1D-F87714AFDAF6}" destId="{FFFA0E83-D705-6947-868D-84C8A87D3386}" srcOrd="0" destOrd="0" parTransId="{23EE0BD5-6802-FF44-8201-1ED1229AAB8B}" sibTransId="{62E17508-9E18-F54E-9A60-82D229B14044}"/>
    <dgm:cxn modelId="{CF288F12-9494-244A-8852-F1B7BB12536B}" type="presOf" srcId="{748031E2-DDCB-904D-820A-4E29538CCD11}" destId="{20009F91-A532-8542-BE99-F9313AE26E93}" srcOrd="0" destOrd="0" presId="urn:microsoft.com/office/officeart/2005/8/layout/hierarchy2"/>
    <dgm:cxn modelId="{B67C8014-5652-764F-9DED-DABDEC29C2F7}" type="presOf" srcId="{DE60ABDB-049F-E34F-8AF7-A25901010059}" destId="{2143FEA5-7AB2-A14E-9640-C40A12E3F5C2}" srcOrd="0" destOrd="0" presId="urn:microsoft.com/office/officeart/2005/8/layout/hierarchy2"/>
    <dgm:cxn modelId="{FD54E31F-5ED3-8B4E-95EB-46B50A198479}" type="presOf" srcId="{54E8CEF3-9AED-0344-9F36-FD839D12D240}" destId="{84ABF00D-F787-9246-815A-E80A6C9EDF87}" srcOrd="0" destOrd="0" presId="urn:microsoft.com/office/officeart/2005/8/layout/hierarchy2"/>
    <dgm:cxn modelId="{7BC70E2E-349F-F14A-BCF0-D52ED033ABB9}" type="presOf" srcId="{748031E2-DDCB-904D-820A-4E29538CCD11}" destId="{77FB7D7A-8D44-0747-9CC4-115156DE251D}" srcOrd="1" destOrd="0" presId="urn:microsoft.com/office/officeart/2005/8/layout/hierarchy2"/>
    <dgm:cxn modelId="{3C9E812E-8BC2-F746-9A28-87569D946132}" type="presOf" srcId="{FFFA0E83-D705-6947-868D-84C8A87D3386}" destId="{94C74B0F-08CC-5B4E-A90F-610DE7E10F4F}" srcOrd="0" destOrd="0" presId="urn:microsoft.com/office/officeart/2005/8/layout/hierarchy2"/>
    <dgm:cxn modelId="{3908252F-105C-DB40-94CD-E6919ABED25A}" type="presOf" srcId="{DE60ABDB-049F-E34F-8AF7-A25901010059}" destId="{B932EB7F-D785-0345-AE3F-A520B9195250}" srcOrd="1" destOrd="0" presId="urn:microsoft.com/office/officeart/2005/8/layout/hierarchy2"/>
    <dgm:cxn modelId="{16351A31-68FC-9D4B-9C83-8BCFC2AD87B4}" type="presOf" srcId="{5C1AE62F-6159-0546-839B-D6DF84F3FD5C}" destId="{24CEF836-15E1-7940-9816-3A3845D51FBD}" srcOrd="0" destOrd="0" presId="urn:microsoft.com/office/officeart/2005/8/layout/hierarchy2"/>
    <dgm:cxn modelId="{8A0E7531-4812-0C4E-934B-0EE03DAA64D2}" type="presOf" srcId="{40B3A8E2-BCDF-0743-B23B-7AB0F4FDDE67}" destId="{87598F19-E4F1-0143-B58E-2AB16207E205}" srcOrd="0" destOrd="0" presId="urn:microsoft.com/office/officeart/2005/8/layout/hierarchy2"/>
    <dgm:cxn modelId="{BFAADC37-1A69-0741-956F-3064D62BA332}" srcId="{88CE4C32-22D8-AE45-9C32-AE2B0635CA62}" destId="{4D044558-4C0C-434B-A677-7BF4B29ED478}" srcOrd="0" destOrd="0" parTransId="{748031E2-DDCB-904D-820A-4E29538CCD11}" sibTransId="{2F8807B1-7B30-3C4E-882A-3C9E4BE7465B}"/>
    <dgm:cxn modelId="{2054A13F-1928-334E-BCAB-E51CC7FA99C9}" type="presOf" srcId="{40B3A8E2-BCDF-0743-B23B-7AB0F4FDDE67}" destId="{03137880-FFB2-8A48-836C-E71376FF6F7B}" srcOrd="1" destOrd="0" presId="urn:microsoft.com/office/officeart/2005/8/layout/hierarchy2"/>
    <dgm:cxn modelId="{FFB54748-FA43-4744-992A-27DDDB82C961}" type="presOf" srcId="{1B2D644E-2BB4-A545-8F3C-289BCD16D04C}" destId="{77FF82F7-E4E4-1342-B1AB-5378EE4D42CB}" srcOrd="0" destOrd="0" presId="urn:microsoft.com/office/officeart/2005/8/layout/hierarchy2"/>
    <dgm:cxn modelId="{47F4304A-C899-1D43-A48D-14F7C01FD918}" srcId="{71E7CEAE-1727-754C-8C60-E07771EA2CDC}" destId="{3A4313C3-4A14-9942-8E1D-F87714AFDAF6}" srcOrd="1" destOrd="0" parTransId="{DE60ABDB-049F-E34F-8AF7-A25901010059}" sibTransId="{238949F5-8615-1E47-91EA-C7E447D3701E}"/>
    <dgm:cxn modelId="{D9DB6264-6358-954E-B2DF-718F58A61656}" type="presOf" srcId="{9518A65D-7781-9643-A64A-B672A3BA2845}" destId="{74647ABB-4B8B-0F40-95B0-C355E49744F4}" srcOrd="0" destOrd="0" presId="urn:microsoft.com/office/officeart/2005/8/layout/hierarchy2"/>
    <dgm:cxn modelId="{6F1B9666-6551-A045-8C2B-332269E8B17F}" srcId="{71E7CEAE-1727-754C-8C60-E07771EA2CDC}" destId="{88CE4C32-22D8-AE45-9C32-AE2B0635CA62}" srcOrd="0" destOrd="0" parTransId="{5CF52779-6E55-7E45-BCD4-147A42437DF5}" sibTransId="{40DDDF5B-987F-EA46-9BB0-44CF3E64DE96}"/>
    <dgm:cxn modelId="{CFB99C6C-2332-A24F-9B6D-ACE08F47B9B8}" srcId="{1B2D644E-2BB4-A545-8F3C-289BCD16D04C}" destId="{5C1AE62F-6159-0546-839B-D6DF84F3FD5C}" srcOrd="0" destOrd="0" parTransId="{61B4D79E-6876-6A4A-8614-E623F1DD2367}" sibTransId="{A5BDFFE7-C243-CE4F-9045-FC34F3847A99}"/>
    <dgm:cxn modelId="{64E68571-8E17-384D-B9EC-9C2149066DCC}" type="presOf" srcId="{16371108-03B2-D448-9992-9DF8292BF3B2}" destId="{087E4F9C-83E1-9D46-81ED-A02923A7EAA0}" srcOrd="0" destOrd="0" presId="urn:microsoft.com/office/officeart/2005/8/layout/hierarchy2"/>
    <dgm:cxn modelId="{7139B677-30C0-3E45-82D8-3FC0BDE78E63}" type="presOf" srcId="{88CE4C32-22D8-AE45-9C32-AE2B0635CA62}" destId="{691A9E52-4990-BB48-9DD8-40F4A911FCAC}" srcOrd="0" destOrd="0" presId="urn:microsoft.com/office/officeart/2005/8/layout/hierarchy2"/>
    <dgm:cxn modelId="{398DDE83-CA69-D44B-BA13-AE738D43B963}" type="presOf" srcId="{B7AC3755-CD52-B141-964C-CB9C923C4E00}" destId="{341B32BF-2E1C-0244-97F2-EB8CB04D1119}" srcOrd="0" destOrd="0" presId="urn:microsoft.com/office/officeart/2005/8/layout/hierarchy2"/>
    <dgm:cxn modelId="{4C710D87-8379-0144-A2C5-2EC2CC876400}" type="presOf" srcId="{23EE0BD5-6802-FF44-8201-1ED1229AAB8B}" destId="{E262AC6F-EA2F-534E-AC51-111A0A704BF4}" srcOrd="1" destOrd="0" presId="urn:microsoft.com/office/officeart/2005/8/layout/hierarchy2"/>
    <dgm:cxn modelId="{3ABD208C-CC37-6F4D-9D59-FDA7B88C8288}" type="presOf" srcId="{00E74311-063B-DE4E-9F01-1123003F5BE8}" destId="{C053FE39-BD0F-9142-8553-E581130B4E81}" srcOrd="0" destOrd="0" presId="urn:microsoft.com/office/officeart/2005/8/layout/hierarchy2"/>
    <dgm:cxn modelId="{EDB05890-D559-0A48-9F95-1ED5CFD56544}" srcId="{00E74311-063B-DE4E-9F01-1123003F5BE8}" destId="{B7AC3755-CD52-B141-964C-CB9C923C4E00}" srcOrd="0" destOrd="0" parTransId="{40B3A8E2-BCDF-0743-B23B-7AB0F4FDDE67}" sibTransId="{0812FAA4-EFA9-AC41-922C-656AD74C105E}"/>
    <dgm:cxn modelId="{A509F29C-D91F-AF4F-9EEE-00EC7AA9A7D8}" srcId="{16371108-03B2-D448-9992-9DF8292BF3B2}" destId="{71E7CEAE-1727-754C-8C60-E07771EA2CDC}" srcOrd="2" destOrd="0" parTransId="{D743AECC-A5FE-034C-82E7-1A0972D8CE2C}" sibTransId="{34056B55-A664-8C4A-BD21-98F9A470F975}"/>
    <dgm:cxn modelId="{65FF21AA-7789-C944-9805-25097760735F}" type="presOf" srcId="{23EE0BD5-6802-FF44-8201-1ED1229AAB8B}" destId="{344D8498-5881-1444-B256-EE44A11D8B9E}" srcOrd="0" destOrd="0" presId="urn:microsoft.com/office/officeart/2005/8/layout/hierarchy2"/>
    <dgm:cxn modelId="{2D5EF7AD-6D5C-C247-AB55-33965F397E1D}" type="presOf" srcId="{61B4D79E-6876-6A4A-8614-E623F1DD2367}" destId="{295477A7-B265-A24C-A728-AD108A11FAF0}" srcOrd="0" destOrd="0" presId="urn:microsoft.com/office/officeart/2005/8/layout/hierarchy2"/>
    <dgm:cxn modelId="{F22DBEAF-AD36-7145-9373-261C16663FB0}" type="presOf" srcId="{71E7CEAE-1727-754C-8C60-E07771EA2CDC}" destId="{5EAF66B8-B8E1-904A-B5DF-5F8A4E5B2244}" srcOrd="0" destOrd="0" presId="urn:microsoft.com/office/officeart/2005/8/layout/hierarchy2"/>
    <dgm:cxn modelId="{9FDDF6BE-DACC-FF4A-B050-EB3E142A3D04}" type="presOf" srcId="{4D044558-4C0C-434B-A677-7BF4B29ED478}" destId="{4D3372A8-11B0-DD4D-875A-D03B52304846}" srcOrd="0" destOrd="0" presId="urn:microsoft.com/office/officeart/2005/8/layout/hierarchy2"/>
    <dgm:cxn modelId="{2EBC50D5-AFBA-CB46-99D1-DE66539D69F4}" type="presOf" srcId="{5CF52779-6E55-7E45-BCD4-147A42437DF5}" destId="{5291C567-799A-4346-BDD2-E075BE8F1D3E}" srcOrd="1" destOrd="0" presId="urn:microsoft.com/office/officeart/2005/8/layout/hierarchy2"/>
    <dgm:cxn modelId="{D3AC4AD6-AE87-6B4F-956C-9939EFED79F3}" type="presOf" srcId="{9518A65D-7781-9643-A64A-B672A3BA2845}" destId="{7F53FC19-E55A-564E-B928-3E27D5F6C0AE}" srcOrd="1" destOrd="0" presId="urn:microsoft.com/office/officeart/2005/8/layout/hierarchy2"/>
    <dgm:cxn modelId="{E08D39D7-70A8-704A-8301-11E1C8E1BBC8}" srcId="{16371108-03B2-D448-9992-9DF8292BF3B2}" destId="{00E74311-063B-DE4E-9F01-1123003F5BE8}" srcOrd="1" destOrd="0" parTransId="{F6349BF9-E0AE-9342-AA4D-45D8698F1A50}" sibTransId="{BCD4FFBC-80C8-934A-8DC7-7A44FBDAD94E}"/>
    <dgm:cxn modelId="{547917EC-2536-B34B-B784-22D241824A10}" type="presOf" srcId="{61B4D79E-6876-6A4A-8614-E623F1DD2367}" destId="{9810B5DC-2410-F845-B86D-DC004CBF5521}" srcOrd="1" destOrd="0" presId="urn:microsoft.com/office/officeart/2005/8/layout/hierarchy2"/>
    <dgm:cxn modelId="{2B994CFE-E55F-FF48-B0EB-DF05FCC51C73}" type="presOf" srcId="{5CF52779-6E55-7E45-BCD4-147A42437DF5}" destId="{A333C0B0-EA51-314E-8F75-B93F30B8F44C}" srcOrd="0" destOrd="0" presId="urn:microsoft.com/office/officeart/2005/8/layout/hierarchy2"/>
    <dgm:cxn modelId="{52278A12-BB06-2046-B08B-0BBC57A02C91}" type="presParOf" srcId="{087E4F9C-83E1-9D46-81ED-A02923A7EAA0}" destId="{8B2C0F6A-F78E-9543-AC3D-DD35CA6489F2}" srcOrd="0" destOrd="0" presId="urn:microsoft.com/office/officeart/2005/8/layout/hierarchy2"/>
    <dgm:cxn modelId="{4169CA12-52C9-2C43-9C5A-3EEE25112FF2}" type="presParOf" srcId="{8B2C0F6A-F78E-9543-AC3D-DD35CA6489F2}" destId="{77FF82F7-E4E4-1342-B1AB-5378EE4D42CB}" srcOrd="0" destOrd="0" presId="urn:microsoft.com/office/officeart/2005/8/layout/hierarchy2"/>
    <dgm:cxn modelId="{551E1708-33EB-204E-A59D-E1187BC12633}" type="presParOf" srcId="{8B2C0F6A-F78E-9543-AC3D-DD35CA6489F2}" destId="{7A3BD0F7-02AA-C749-99B9-8105ACF236FE}" srcOrd="1" destOrd="0" presId="urn:microsoft.com/office/officeart/2005/8/layout/hierarchy2"/>
    <dgm:cxn modelId="{E69FE1E0-B423-EC4C-B4CE-783C84D38DDE}" type="presParOf" srcId="{7A3BD0F7-02AA-C749-99B9-8105ACF236FE}" destId="{295477A7-B265-A24C-A728-AD108A11FAF0}" srcOrd="0" destOrd="0" presId="urn:microsoft.com/office/officeart/2005/8/layout/hierarchy2"/>
    <dgm:cxn modelId="{97266896-0FB0-E846-B03F-6D5A593CB2AE}" type="presParOf" srcId="{295477A7-B265-A24C-A728-AD108A11FAF0}" destId="{9810B5DC-2410-F845-B86D-DC004CBF5521}" srcOrd="0" destOrd="0" presId="urn:microsoft.com/office/officeart/2005/8/layout/hierarchy2"/>
    <dgm:cxn modelId="{A291DA23-DE5A-BD40-B003-1C6BD2A512C5}" type="presParOf" srcId="{7A3BD0F7-02AA-C749-99B9-8105ACF236FE}" destId="{2545605C-17E0-BB4C-903A-DFFA019834C7}" srcOrd="1" destOrd="0" presId="urn:microsoft.com/office/officeart/2005/8/layout/hierarchy2"/>
    <dgm:cxn modelId="{F560A655-1E18-D642-B6E0-D18130251EA2}" type="presParOf" srcId="{2545605C-17E0-BB4C-903A-DFFA019834C7}" destId="{24CEF836-15E1-7940-9816-3A3845D51FBD}" srcOrd="0" destOrd="0" presId="urn:microsoft.com/office/officeart/2005/8/layout/hierarchy2"/>
    <dgm:cxn modelId="{6349DC1D-7BA5-334F-85A8-BCADF99004B8}" type="presParOf" srcId="{2545605C-17E0-BB4C-903A-DFFA019834C7}" destId="{0626D111-185F-0E4D-AD0B-3C35EB7F9832}" srcOrd="1" destOrd="0" presId="urn:microsoft.com/office/officeart/2005/8/layout/hierarchy2"/>
    <dgm:cxn modelId="{BFE01D4E-F55E-2347-96AA-9EC1A42DAC29}" type="presParOf" srcId="{087E4F9C-83E1-9D46-81ED-A02923A7EAA0}" destId="{427475DD-F0E4-1047-8A5E-348EA68D3759}" srcOrd="1" destOrd="0" presId="urn:microsoft.com/office/officeart/2005/8/layout/hierarchy2"/>
    <dgm:cxn modelId="{4149D619-665B-BE44-856F-3E852B3F01D4}" type="presParOf" srcId="{427475DD-F0E4-1047-8A5E-348EA68D3759}" destId="{C053FE39-BD0F-9142-8553-E581130B4E81}" srcOrd="0" destOrd="0" presId="urn:microsoft.com/office/officeart/2005/8/layout/hierarchy2"/>
    <dgm:cxn modelId="{0781BD2A-09A5-BB45-9E29-8D34A5631941}" type="presParOf" srcId="{427475DD-F0E4-1047-8A5E-348EA68D3759}" destId="{12DB209D-C962-B041-B8B7-E30B0021EB42}" srcOrd="1" destOrd="0" presId="urn:microsoft.com/office/officeart/2005/8/layout/hierarchy2"/>
    <dgm:cxn modelId="{DFF374E1-F0A6-6B4F-BFE5-96189004593F}" type="presParOf" srcId="{12DB209D-C962-B041-B8B7-E30B0021EB42}" destId="{87598F19-E4F1-0143-B58E-2AB16207E205}" srcOrd="0" destOrd="0" presId="urn:microsoft.com/office/officeart/2005/8/layout/hierarchy2"/>
    <dgm:cxn modelId="{2FB482A7-4D2F-1143-9299-B4D4FA2DDEBA}" type="presParOf" srcId="{87598F19-E4F1-0143-B58E-2AB16207E205}" destId="{03137880-FFB2-8A48-836C-E71376FF6F7B}" srcOrd="0" destOrd="0" presId="urn:microsoft.com/office/officeart/2005/8/layout/hierarchy2"/>
    <dgm:cxn modelId="{E6CECCC7-B2DD-0A49-B29E-706E1F9C24C8}" type="presParOf" srcId="{12DB209D-C962-B041-B8B7-E30B0021EB42}" destId="{9DEF8177-A1E4-4745-9E50-B792D44A1932}" srcOrd="1" destOrd="0" presId="urn:microsoft.com/office/officeart/2005/8/layout/hierarchy2"/>
    <dgm:cxn modelId="{C04AB581-6141-1E4F-B78F-6E04DF4BD5BE}" type="presParOf" srcId="{9DEF8177-A1E4-4745-9E50-B792D44A1932}" destId="{341B32BF-2E1C-0244-97F2-EB8CB04D1119}" srcOrd="0" destOrd="0" presId="urn:microsoft.com/office/officeart/2005/8/layout/hierarchy2"/>
    <dgm:cxn modelId="{CE027B2B-3141-5C43-AE56-1D3894B7944F}" type="presParOf" srcId="{9DEF8177-A1E4-4745-9E50-B792D44A1932}" destId="{4715CB57-72B8-8D44-A9C8-4A71D27734CB}" srcOrd="1" destOrd="0" presId="urn:microsoft.com/office/officeart/2005/8/layout/hierarchy2"/>
    <dgm:cxn modelId="{26D4A408-F6BA-D748-8C97-BC642DC60684}" type="presParOf" srcId="{12DB209D-C962-B041-B8B7-E30B0021EB42}" destId="{74647ABB-4B8B-0F40-95B0-C355E49744F4}" srcOrd="2" destOrd="0" presId="urn:microsoft.com/office/officeart/2005/8/layout/hierarchy2"/>
    <dgm:cxn modelId="{71CAE77D-D694-8C47-81F8-BCD0074BB4DB}" type="presParOf" srcId="{74647ABB-4B8B-0F40-95B0-C355E49744F4}" destId="{7F53FC19-E55A-564E-B928-3E27D5F6C0AE}" srcOrd="0" destOrd="0" presId="urn:microsoft.com/office/officeart/2005/8/layout/hierarchy2"/>
    <dgm:cxn modelId="{A18BD8BC-2DE1-4F43-8855-6543CB537E4A}" type="presParOf" srcId="{12DB209D-C962-B041-B8B7-E30B0021EB42}" destId="{F8751120-B5E7-1543-AA75-99DC67AF68CE}" srcOrd="3" destOrd="0" presId="urn:microsoft.com/office/officeart/2005/8/layout/hierarchy2"/>
    <dgm:cxn modelId="{A6B90FF6-BDC3-554E-9BA8-E78DD35BFE57}" type="presParOf" srcId="{F8751120-B5E7-1543-AA75-99DC67AF68CE}" destId="{84ABF00D-F787-9246-815A-E80A6C9EDF87}" srcOrd="0" destOrd="0" presId="urn:microsoft.com/office/officeart/2005/8/layout/hierarchy2"/>
    <dgm:cxn modelId="{000F9B0D-0C06-4B4D-AACE-01959A91A3DF}" type="presParOf" srcId="{F8751120-B5E7-1543-AA75-99DC67AF68CE}" destId="{92197FF3-EDEA-D640-86CC-8A5F0D30EF07}" srcOrd="1" destOrd="0" presId="urn:microsoft.com/office/officeart/2005/8/layout/hierarchy2"/>
    <dgm:cxn modelId="{28D83F4F-589E-E34F-ABE1-62990F964040}" type="presParOf" srcId="{087E4F9C-83E1-9D46-81ED-A02923A7EAA0}" destId="{E2EB20D3-3F90-3741-97E4-38101E674005}" srcOrd="2" destOrd="0" presId="urn:microsoft.com/office/officeart/2005/8/layout/hierarchy2"/>
    <dgm:cxn modelId="{9C481775-62B9-C449-8279-5F3CA0AF815A}" type="presParOf" srcId="{E2EB20D3-3F90-3741-97E4-38101E674005}" destId="{5EAF66B8-B8E1-904A-B5DF-5F8A4E5B2244}" srcOrd="0" destOrd="0" presId="urn:microsoft.com/office/officeart/2005/8/layout/hierarchy2"/>
    <dgm:cxn modelId="{CAE2560D-CFA4-8F42-81B3-74537B15EA0E}" type="presParOf" srcId="{E2EB20D3-3F90-3741-97E4-38101E674005}" destId="{1741060B-1867-4B4F-88AB-B9A43F509A49}" srcOrd="1" destOrd="0" presId="urn:microsoft.com/office/officeart/2005/8/layout/hierarchy2"/>
    <dgm:cxn modelId="{19B0E3D1-7FDD-7340-B010-88427119F2BF}" type="presParOf" srcId="{1741060B-1867-4B4F-88AB-B9A43F509A49}" destId="{A333C0B0-EA51-314E-8F75-B93F30B8F44C}" srcOrd="0" destOrd="0" presId="urn:microsoft.com/office/officeart/2005/8/layout/hierarchy2"/>
    <dgm:cxn modelId="{EB15021A-04FD-E44C-802E-94CE67CB9B11}" type="presParOf" srcId="{A333C0B0-EA51-314E-8F75-B93F30B8F44C}" destId="{5291C567-799A-4346-BDD2-E075BE8F1D3E}" srcOrd="0" destOrd="0" presId="urn:microsoft.com/office/officeart/2005/8/layout/hierarchy2"/>
    <dgm:cxn modelId="{5EB836CD-7D55-8349-9954-4F4FA2ECBE06}" type="presParOf" srcId="{1741060B-1867-4B4F-88AB-B9A43F509A49}" destId="{54ED1F21-7FEE-ED4C-B3B7-E44E454B7791}" srcOrd="1" destOrd="0" presId="urn:microsoft.com/office/officeart/2005/8/layout/hierarchy2"/>
    <dgm:cxn modelId="{A54155C3-AEB5-7F46-8007-F012DEEE325F}" type="presParOf" srcId="{54ED1F21-7FEE-ED4C-B3B7-E44E454B7791}" destId="{691A9E52-4990-BB48-9DD8-40F4A911FCAC}" srcOrd="0" destOrd="0" presId="urn:microsoft.com/office/officeart/2005/8/layout/hierarchy2"/>
    <dgm:cxn modelId="{4BFC3E4B-C1CC-554C-9D0F-55013115DFAA}" type="presParOf" srcId="{54ED1F21-7FEE-ED4C-B3B7-E44E454B7791}" destId="{60D6A18E-A36A-5C48-8F94-779628297CA2}" srcOrd="1" destOrd="0" presId="urn:microsoft.com/office/officeart/2005/8/layout/hierarchy2"/>
    <dgm:cxn modelId="{46BB9918-74DC-014B-8294-46CA8E4C5787}" type="presParOf" srcId="{60D6A18E-A36A-5C48-8F94-779628297CA2}" destId="{20009F91-A532-8542-BE99-F9313AE26E93}" srcOrd="0" destOrd="0" presId="urn:microsoft.com/office/officeart/2005/8/layout/hierarchy2"/>
    <dgm:cxn modelId="{6A70EBDB-218E-2144-A516-FEEBF025A102}" type="presParOf" srcId="{20009F91-A532-8542-BE99-F9313AE26E93}" destId="{77FB7D7A-8D44-0747-9CC4-115156DE251D}" srcOrd="0" destOrd="0" presId="urn:microsoft.com/office/officeart/2005/8/layout/hierarchy2"/>
    <dgm:cxn modelId="{03CA9AA9-63A2-524B-B732-877D3171F136}" type="presParOf" srcId="{60D6A18E-A36A-5C48-8F94-779628297CA2}" destId="{BA1CDEB1-07FC-FC48-9F9E-62DAFED92032}" srcOrd="1" destOrd="0" presId="urn:microsoft.com/office/officeart/2005/8/layout/hierarchy2"/>
    <dgm:cxn modelId="{DDCB3D09-DFA1-0A43-896C-7018F919CA87}" type="presParOf" srcId="{BA1CDEB1-07FC-FC48-9F9E-62DAFED92032}" destId="{4D3372A8-11B0-DD4D-875A-D03B52304846}" srcOrd="0" destOrd="0" presId="urn:microsoft.com/office/officeart/2005/8/layout/hierarchy2"/>
    <dgm:cxn modelId="{B026C8FC-DC66-6D45-BBBC-F1752D9D4C99}" type="presParOf" srcId="{BA1CDEB1-07FC-FC48-9F9E-62DAFED92032}" destId="{B4E6D6AF-F099-5247-B5EE-DABA918C2633}" srcOrd="1" destOrd="0" presId="urn:microsoft.com/office/officeart/2005/8/layout/hierarchy2"/>
    <dgm:cxn modelId="{340F95DA-2C0A-2C42-9F78-B6DD7C6980E0}" type="presParOf" srcId="{1741060B-1867-4B4F-88AB-B9A43F509A49}" destId="{2143FEA5-7AB2-A14E-9640-C40A12E3F5C2}" srcOrd="2" destOrd="0" presId="urn:microsoft.com/office/officeart/2005/8/layout/hierarchy2"/>
    <dgm:cxn modelId="{FC90CD6B-69AC-394C-8374-74D36E10BA8E}" type="presParOf" srcId="{2143FEA5-7AB2-A14E-9640-C40A12E3F5C2}" destId="{B932EB7F-D785-0345-AE3F-A520B9195250}" srcOrd="0" destOrd="0" presId="urn:microsoft.com/office/officeart/2005/8/layout/hierarchy2"/>
    <dgm:cxn modelId="{37F2FF5C-104C-6149-B127-3A0738E6E734}" type="presParOf" srcId="{1741060B-1867-4B4F-88AB-B9A43F509A49}" destId="{C02AD592-FAAC-EB4E-BF48-49C3A07D4FB3}" srcOrd="3" destOrd="0" presId="urn:microsoft.com/office/officeart/2005/8/layout/hierarchy2"/>
    <dgm:cxn modelId="{B671C38D-25CB-A541-8AB6-A667823FEA20}" type="presParOf" srcId="{C02AD592-FAAC-EB4E-BF48-49C3A07D4FB3}" destId="{BB95B453-1426-9E43-B853-ADBE04E39BA2}" srcOrd="0" destOrd="0" presId="urn:microsoft.com/office/officeart/2005/8/layout/hierarchy2"/>
    <dgm:cxn modelId="{B27CA406-6B80-AE4E-A08C-292712BECFB4}" type="presParOf" srcId="{C02AD592-FAAC-EB4E-BF48-49C3A07D4FB3}" destId="{48184899-C978-5549-AD53-54D9DF94E53C}" srcOrd="1" destOrd="0" presId="urn:microsoft.com/office/officeart/2005/8/layout/hierarchy2"/>
    <dgm:cxn modelId="{C3739079-B8E8-5C42-B05F-34E7A074F593}" type="presParOf" srcId="{48184899-C978-5549-AD53-54D9DF94E53C}" destId="{344D8498-5881-1444-B256-EE44A11D8B9E}" srcOrd="0" destOrd="0" presId="urn:microsoft.com/office/officeart/2005/8/layout/hierarchy2"/>
    <dgm:cxn modelId="{357B9C4B-09A1-BE4F-82AA-3BEBF195C130}" type="presParOf" srcId="{344D8498-5881-1444-B256-EE44A11D8B9E}" destId="{E262AC6F-EA2F-534E-AC51-111A0A704BF4}" srcOrd="0" destOrd="0" presId="urn:microsoft.com/office/officeart/2005/8/layout/hierarchy2"/>
    <dgm:cxn modelId="{141C6188-2FD3-794B-92F9-A16BFB7B238C}" type="presParOf" srcId="{48184899-C978-5549-AD53-54D9DF94E53C}" destId="{4E220CEA-63F5-654E-80FD-A7D2DCF1F652}" srcOrd="1" destOrd="0" presId="urn:microsoft.com/office/officeart/2005/8/layout/hierarchy2"/>
    <dgm:cxn modelId="{58FD1655-1474-DB46-A97F-2AAC99D703B9}" type="presParOf" srcId="{4E220CEA-63F5-654E-80FD-A7D2DCF1F652}" destId="{94C74B0F-08CC-5B4E-A90F-610DE7E10F4F}" srcOrd="0" destOrd="0" presId="urn:microsoft.com/office/officeart/2005/8/layout/hierarchy2"/>
    <dgm:cxn modelId="{DED29D2A-CE59-B44C-ACF5-27AEBC65CC4C}" type="presParOf" srcId="{4E220CEA-63F5-654E-80FD-A7D2DCF1F652}" destId="{76FCC57C-DDAB-1F45-BE7F-433E4256FCE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6F87D0-8617-FD45-8E0A-265173614911}" type="doc">
      <dgm:prSet loTypeId="urn:microsoft.com/office/officeart/2005/8/layout/radial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E1DB949-FFD5-1046-BEFD-7D4F07125F22}">
      <dgm:prSet phldrT="[Texte]" custT="1"/>
      <dgm:spPr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endParaRPr lang="fr-FR" sz="1600" b="1" dirty="0"/>
        </a:p>
      </dgm:t>
    </dgm:pt>
    <dgm:pt modelId="{2640B02C-BD01-554B-9B4B-B263800922E5}" type="parTrans" cxnId="{2A393A8C-EAF2-5848-B66F-CE6E9E32BC4C}">
      <dgm:prSet/>
      <dgm:spPr/>
      <dgm:t>
        <a:bodyPr/>
        <a:lstStyle/>
        <a:p>
          <a:endParaRPr lang="fr-FR"/>
        </a:p>
      </dgm:t>
    </dgm:pt>
    <dgm:pt modelId="{0AA4BA8E-4CA7-754F-B353-6A3E049EBC7D}" type="sibTrans" cxnId="{2A393A8C-EAF2-5848-B66F-CE6E9E32BC4C}">
      <dgm:prSet/>
      <dgm:spPr/>
      <dgm:t>
        <a:bodyPr/>
        <a:lstStyle/>
        <a:p>
          <a:endParaRPr lang="fr-FR"/>
        </a:p>
      </dgm:t>
    </dgm:pt>
    <dgm:pt modelId="{320E3C46-CEEF-8F4E-8A3E-EAB0BAA2A2DA}">
      <dgm:prSet phldrT="[Texte]" custT="1"/>
      <dgm:spPr>
        <a:solidFill>
          <a:srgbClr val="00549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fr-FR" sz="1700" dirty="0"/>
            <a:t>Réaffectation des stocks</a:t>
          </a:r>
        </a:p>
      </dgm:t>
    </dgm:pt>
    <dgm:pt modelId="{F2BDD9FF-6893-3047-979A-8E29D7E2F6BF}" type="parTrans" cxnId="{1E42F13F-2D82-9B41-9973-6CB07356C150}">
      <dgm:prSet/>
      <dgm:spPr/>
      <dgm:t>
        <a:bodyPr/>
        <a:lstStyle/>
        <a:p>
          <a:endParaRPr lang="fr-FR"/>
        </a:p>
      </dgm:t>
    </dgm:pt>
    <dgm:pt modelId="{AAAB0E96-4DFD-4F44-B6BB-6FDCB6923FDF}" type="sibTrans" cxnId="{1E42F13F-2D82-9B41-9973-6CB07356C150}">
      <dgm:prSet/>
      <dgm:spPr/>
      <dgm:t>
        <a:bodyPr/>
        <a:lstStyle/>
        <a:p>
          <a:endParaRPr lang="fr-FR"/>
        </a:p>
      </dgm:t>
    </dgm:pt>
    <dgm:pt modelId="{15C77898-5D4D-D443-A56D-030C7F5F3457}">
      <dgm:prSet phldrT="[Texte]"/>
      <dgm:spPr>
        <a:solidFill>
          <a:srgbClr val="0070C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fr-FR" dirty="0"/>
            <a:t>Réorganisation des lignes de production</a:t>
          </a:r>
        </a:p>
      </dgm:t>
    </dgm:pt>
    <dgm:pt modelId="{A32B88C2-BE88-C34A-910D-8EBF989BE608}" type="parTrans" cxnId="{1E2B1477-5929-B340-936E-C9AED4594135}">
      <dgm:prSet/>
      <dgm:spPr/>
      <dgm:t>
        <a:bodyPr/>
        <a:lstStyle/>
        <a:p>
          <a:endParaRPr lang="fr-FR"/>
        </a:p>
      </dgm:t>
    </dgm:pt>
    <dgm:pt modelId="{45BB5FB2-2F1A-364A-A426-5EDCA0EF70E0}" type="sibTrans" cxnId="{1E2B1477-5929-B340-936E-C9AED4594135}">
      <dgm:prSet/>
      <dgm:spPr/>
      <dgm:t>
        <a:bodyPr/>
        <a:lstStyle/>
        <a:p>
          <a:endParaRPr lang="fr-FR"/>
        </a:p>
      </dgm:t>
    </dgm:pt>
    <dgm:pt modelId="{0698B1CA-75E8-3741-94B6-C85F4071EA84}">
      <dgm:prSet phldrT="[Texte]"/>
      <dgm:spPr>
        <a:solidFill>
          <a:srgbClr val="00549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gm:spPr>
      <dgm:t>
        <a:bodyPr/>
        <a:lstStyle/>
        <a:p>
          <a:r>
            <a:rPr lang="fr-FR" dirty="0"/>
            <a:t>Réorganiser la distribution</a:t>
          </a:r>
        </a:p>
      </dgm:t>
    </dgm:pt>
    <dgm:pt modelId="{C803773C-D49C-AF42-A78B-0BD2F5C68CCC}" type="parTrans" cxnId="{0AA56224-4F72-E149-ABF0-CC2ECA8069BF}">
      <dgm:prSet/>
      <dgm:spPr/>
      <dgm:t>
        <a:bodyPr/>
        <a:lstStyle/>
        <a:p>
          <a:endParaRPr lang="fr-FR"/>
        </a:p>
      </dgm:t>
    </dgm:pt>
    <dgm:pt modelId="{76D1C06A-6CC3-F74A-9F77-559FC726A1ED}" type="sibTrans" cxnId="{0AA56224-4F72-E149-ABF0-CC2ECA8069BF}">
      <dgm:prSet/>
      <dgm:spPr/>
      <dgm:t>
        <a:bodyPr/>
        <a:lstStyle/>
        <a:p>
          <a:endParaRPr lang="fr-FR"/>
        </a:p>
      </dgm:t>
    </dgm:pt>
    <dgm:pt modelId="{EB8523FE-2A4D-8A45-907A-48D498B3B92D}" type="pres">
      <dgm:prSet presAssocID="{986F87D0-8617-FD45-8E0A-26517361491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002741-9835-ED4A-A686-92EC15AABCE7}" type="pres">
      <dgm:prSet presAssocID="{CE1DB949-FFD5-1046-BEFD-7D4F07125F22}" presName="centerShape" presStyleLbl="node0" presStyleIdx="0" presStyleCnt="1"/>
      <dgm:spPr/>
    </dgm:pt>
    <dgm:pt modelId="{AB6928D7-C314-EC4E-96D1-72E08576907F}" type="pres">
      <dgm:prSet presAssocID="{F2BDD9FF-6893-3047-979A-8E29D7E2F6BF}" presName="parTrans" presStyleLbl="bgSibTrans2D1" presStyleIdx="0" presStyleCnt="3" custLinFactNeighborX="10908" custLinFactNeighborY="17690"/>
      <dgm:spPr/>
    </dgm:pt>
    <dgm:pt modelId="{0A96BB00-64EC-F744-9B84-FA6AA83A3B0C}" type="pres">
      <dgm:prSet presAssocID="{320E3C46-CEEF-8F4E-8A3E-EAB0BAA2A2DA}" presName="node" presStyleLbl="node1" presStyleIdx="0" presStyleCnt="3">
        <dgm:presLayoutVars>
          <dgm:bulletEnabled val="1"/>
        </dgm:presLayoutVars>
      </dgm:prSet>
      <dgm:spPr/>
    </dgm:pt>
    <dgm:pt modelId="{47567FA7-90A5-044B-85B2-3AE879E0E477}" type="pres">
      <dgm:prSet presAssocID="{A32B88C2-BE88-C34A-910D-8EBF989BE608}" presName="parTrans" presStyleLbl="bgSibTrans2D1" presStyleIdx="1" presStyleCnt="3" custLinFactNeighborX="-634" custLinFactNeighborY="41584"/>
      <dgm:spPr/>
    </dgm:pt>
    <dgm:pt modelId="{5D7FC1C2-6411-4642-881C-55F74A3274E3}" type="pres">
      <dgm:prSet presAssocID="{15C77898-5D4D-D443-A56D-030C7F5F3457}" presName="node" presStyleLbl="node1" presStyleIdx="1" presStyleCnt="3" custScaleX="117593" custRadScaleRad="100383" custRadScaleInc="0">
        <dgm:presLayoutVars>
          <dgm:bulletEnabled val="1"/>
        </dgm:presLayoutVars>
      </dgm:prSet>
      <dgm:spPr/>
    </dgm:pt>
    <dgm:pt modelId="{3811BEF1-FA51-8949-B7AC-36A8AADB94CE}" type="pres">
      <dgm:prSet presAssocID="{C803773C-D49C-AF42-A78B-0BD2F5C68CCC}" presName="parTrans" presStyleLbl="bgSibTrans2D1" presStyleIdx="2" presStyleCnt="3" custLinFactNeighborX="-7595" custLinFactNeighborY="29059"/>
      <dgm:spPr/>
    </dgm:pt>
    <dgm:pt modelId="{90CD9792-9CDC-F14E-8E15-E2CA13412F0E}" type="pres">
      <dgm:prSet presAssocID="{0698B1CA-75E8-3741-94B6-C85F4071EA84}" presName="node" presStyleLbl="node1" presStyleIdx="2" presStyleCnt="3" custRadScaleRad="98954" custRadScaleInc="1492">
        <dgm:presLayoutVars>
          <dgm:bulletEnabled val="1"/>
        </dgm:presLayoutVars>
      </dgm:prSet>
      <dgm:spPr/>
    </dgm:pt>
  </dgm:ptLst>
  <dgm:cxnLst>
    <dgm:cxn modelId="{0AA56224-4F72-E149-ABF0-CC2ECA8069BF}" srcId="{CE1DB949-FFD5-1046-BEFD-7D4F07125F22}" destId="{0698B1CA-75E8-3741-94B6-C85F4071EA84}" srcOrd="2" destOrd="0" parTransId="{C803773C-D49C-AF42-A78B-0BD2F5C68CCC}" sibTransId="{76D1C06A-6CC3-F74A-9F77-559FC726A1ED}"/>
    <dgm:cxn modelId="{3B98EA32-D792-DF4D-B4F4-7040F39B2D14}" type="presOf" srcId="{320E3C46-CEEF-8F4E-8A3E-EAB0BAA2A2DA}" destId="{0A96BB00-64EC-F744-9B84-FA6AA83A3B0C}" srcOrd="0" destOrd="0" presId="urn:microsoft.com/office/officeart/2005/8/layout/radial4"/>
    <dgm:cxn modelId="{1E42F13F-2D82-9B41-9973-6CB07356C150}" srcId="{CE1DB949-FFD5-1046-BEFD-7D4F07125F22}" destId="{320E3C46-CEEF-8F4E-8A3E-EAB0BAA2A2DA}" srcOrd="0" destOrd="0" parTransId="{F2BDD9FF-6893-3047-979A-8E29D7E2F6BF}" sibTransId="{AAAB0E96-4DFD-4F44-B6BB-6FDCB6923FDF}"/>
    <dgm:cxn modelId="{3F3B7A48-4430-3D42-9F42-7CB0DED1AD4E}" type="presOf" srcId="{986F87D0-8617-FD45-8E0A-265173614911}" destId="{EB8523FE-2A4D-8A45-907A-48D498B3B92D}" srcOrd="0" destOrd="0" presId="urn:microsoft.com/office/officeart/2005/8/layout/radial4"/>
    <dgm:cxn modelId="{7473454F-E46C-1A4B-B7F8-4C96DAA62200}" type="presOf" srcId="{0698B1CA-75E8-3741-94B6-C85F4071EA84}" destId="{90CD9792-9CDC-F14E-8E15-E2CA13412F0E}" srcOrd="0" destOrd="0" presId="urn:microsoft.com/office/officeart/2005/8/layout/radial4"/>
    <dgm:cxn modelId="{DD31EF58-4894-0D45-AF23-9366F8566DEA}" type="presOf" srcId="{15C77898-5D4D-D443-A56D-030C7F5F3457}" destId="{5D7FC1C2-6411-4642-881C-55F74A3274E3}" srcOrd="0" destOrd="0" presId="urn:microsoft.com/office/officeart/2005/8/layout/radial4"/>
    <dgm:cxn modelId="{1E2B1477-5929-B340-936E-C9AED4594135}" srcId="{CE1DB949-FFD5-1046-BEFD-7D4F07125F22}" destId="{15C77898-5D4D-D443-A56D-030C7F5F3457}" srcOrd="1" destOrd="0" parTransId="{A32B88C2-BE88-C34A-910D-8EBF989BE608}" sibTransId="{45BB5FB2-2F1A-364A-A426-5EDCA0EF70E0}"/>
    <dgm:cxn modelId="{2A393A8C-EAF2-5848-B66F-CE6E9E32BC4C}" srcId="{986F87D0-8617-FD45-8E0A-265173614911}" destId="{CE1DB949-FFD5-1046-BEFD-7D4F07125F22}" srcOrd="0" destOrd="0" parTransId="{2640B02C-BD01-554B-9B4B-B263800922E5}" sibTransId="{0AA4BA8E-4CA7-754F-B353-6A3E049EBC7D}"/>
    <dgm:cxn modelId="{587CA3A5-D814-CD43-A37A-94B9156143E0}" type="presOf" srcId="{F2BDD9FF-6893-3047-979A-8E29D7E2F6BF}" destId="{AB6928D7-C314-EC4E-96D1-72E08576907F}" srcOrd="0" destOrd="0" presId="urn:microsoft.com/office/officeart/2005/8/layout/radial4"/>
    <dgm:cxn modelId="{E9D6B8AC-E4CA-C84A-BF13-AFA64777D62C}" type="presOf" srcId="{C803773C-D49C-AF42-A78B-0BD2F5C68CCC}" destId="{3811BEF1-FA51-8949-B7AC-36A8AADB94CE}" srcOrd="0" destOrd="0" presId="urn:microsoft.com/office/officeart/2005/8/layout/radial4"/>
    <dgm:cxn modelId="{096903AE-6E1F-AE4A-9C0C-EA0D7F6174A8}" type="presOf" srcId="{A32B88C2-BE88-C34A-910D-8EBF989BE608}" destId="{47567FA7-90A5-044B-85B2-3AE879E0E477}" srcOrd="0" destOrd="0" presId="urn:microsoft.com/office/officeart/2005/8/layout/radial4"/>
    <dgm:cxn modelId="{8CA0A4F6-92C6-8440-95C2-AA0746F830E5}" type="presOf" srcId="{CE1DB949-FFD5-1046-BEFD-7D4F07125F22}" destId="{84002741-9835-ED4A-A686-92EC15AABCE7}" srcOrd="0" destOrd="0" presId="urn:microsoft.com/office/officeart/2005/8/layout/radial4"/>
    <dgm:cxn modelId="{F1E31B17-FF38-3045-A283-F15F7841725F}" type="presParOf" srcId="{EB8523FE-2A4D-8A45-907A-48D498B3B92D}" destId="{84002741-9835-ED4A-A686-92EC15AABCE7}" srcOrd="0" destOrd="0" presId="urn:microsoft.com/office/officeart/2005/8/layout/radial4"/>
    <dgm:cxn modelId="{3CFD3291-E7C4-4C44-B283-A821051C407F}" type="presParOf" srcId="{EB8523FE-2A4D-8A45-907A-48D498B3B92D}" destId="{AB6928D7-C314-EC4E-96D1-72E08576907F}" srcOrd="1" destOrd="0" presId="urn:microsoft.com/office/officeart/2005/8/layout/radial4"/>
    <dgm:cxn modelId="{CC991490-EA4D-AF4E-95C6-832974FE6E07}" type="presParOf" srcId="{EB8523FE-2A4D-8A45-907A-48D498B3B92D}" destId="{0A96BB00-64EC-F744-9B84-FA6AA83A3B0C}" srcOrd="2" destOrd="0" presId="urn:microsoft.com/office/officeart/2005/8/layout/radial4"/>
    <dgm:cxn modelId="{021A99A9-FE9D-6945-B1BF-A31D3986098D}" type="presParOf" srcId="{EB8523FE-2A4D-8A45-907A-48D498B3B92D}" destId="{47567FA7-90A5-044B-85B2-3AE879E0E477}" srcOrd="3" destOrd="0" presId="urn:microsoft.com/office/officeart/2005/8/layout/radial4"/>
    <dgm:cxn modelId="{25603147-FC28-2941-AD6A-E68386B8E6C7}" type="presParOf" srcId="{EB8523FE-2A4D-8A45-907A-48D498B3B92D}" destId="{5D7FC1C2-6411-4642-881C-55F74A3274E3}" srcOrd="4" destOrd="0" presId="urn:microsoft.com/office/officeart/2005/8/layout/radial4"/>
    <dgm:cxn modelId="{0384ADDB-8421-B144-9D7F-5D68C1AD3B8B}" type="presParOf" srcId="{EB8523FE-2A4D-8A45-907A-48D498B3B92D}" destId="{3811BEF1-FA51-8949-B7AC-36A8AADB94CE}" srcOrd="5" destOrd="0" presId="urn:microsoft.com/office/officeart/2005/8/layout/radial4"/>
    <dgm:cxn modelId="{697817DA-AFC5-BA4A-AF92-D64CF49B2C94}" type="presParOf" srcId="{EB8523FE-2A4D-8A45-907A-48D498B3B92D}" destId="{90CD9792-9CDC-F14E-8E15-E2CA13412F0E}" srcOrd="6" destOrd="0" presId="urn:microsoft.com/office/officeart/2005/8/layout/radial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F82F7-E4E4-1342-B1AB-5378EE4D42CB}">
      <dsp:nvSpPr>
        <dsp:cNvPr id="0" name=""/>
        <dsp:cNvSpPr/>
      </dsp:nvSpPr>
      <dsp:spPr>
        <a:xfrm>
          <a:off x="916167" y="1512"/>
          <a:ext cx="2422215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Conseil européen</a:t>
          </a:r>
        </a:p>
      </dsp:txBody>
      <dsp:txXfrm>
        <a:off x="943152" y="28497"/>
        <a:ext cx="2368245" cy="867360"/>
      </dsp:txXfrm>
    </dsp:sp>
    <dsp:sp modelId="{295477A7-B265-A24C-A728-AD108A11FAF0}">
      <dsp:nvSpPr>
        <dsp:cNvPr id="0" name=""/>
        <dsp:cNvSpPr/>
      </dsp:nvSpPr>
      <dsp:spPr>
        <a:xfrm>
          <a:off x="3338383" y="446115"/>
          <a:ext cx="73706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37064" y="1606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3688489" y="443751"/>
        <a:ext cx="36853" cy="36853"/>
      </dsp:txXfrm>
    </dsp:sp>
    <dsp:sp modelId="{24CEF836-15E1-7940-9816-3A3845D51FBD}">
      <dsp:nvSpPr>
        <dsp:cNvPr id="0" name=""/>
        <dsp:cNvSpPr/>
      </dsp:nvSpPr>
      <dsp:spPr>
        <a:xfrm>
          <a:off x="4075448" y="1512"/>
          <a:ext cx="2340770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Fermeture espace Schengen</a:t>
          </a:r>
        </a:p>
      </dsp:txBody>
      <dsp:txXfrm>
        <a:off x="4102433" y="28497"/>
        <a:ext cx="2286800" cy="867360"/>
      </dsp:txXfrm>
    </dsp:sp>
    <dsp:sp modelId="{C053FE39-BD0F-9142-8553-E581130B4E81}">
      <dsp:nvSpPr>
        <dsp:cNvPr id="0" name=""/>
        <dsp:cNvSpPr/>
      </dsp:nvSpPr>
      <dsp:spPr>
        <a:xfrm>
          <a:off x="916167" y="1590808"/>
          <a:ext cx="2422215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Conseil SANCO</a:t>
          </a:r>
          <a:endParaRPr lang="fr-FR" sz="1600" kern="1200" dirty="0"/>
        </a:p>
      </dsp:txBody>
      <dsp:txXfrm>
        <a:off x="943152" y="1617793"/>
        <a:ext cx="2368245" cy="867360"/>
      </dsp:txXfrm>
    </dsp:sp>
    <dsp:sp modelId="{87598F19-E4F1-0143-B58E-2AB16207E205}">
      <dsp:nvSpPr>
        <dsp:cNvPr id="0" name=""/>
        <dsp:cNvSpPr/>
      </dsp:nvSpPr>
      <dsp:spPr>
        <a:xfrm rot="19457599">
          <a:off x="3253066" y="1770529"/>
          <a:ext cx="90769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907698" y="1606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3684223" y="1763898"/>
        <a:ext cx="45384" cy="45384"/>
      </dsp:txXfrm>
    </dsp:sp>
    <dsp:sp modelId="{341B32BF-2E1C-0244-97F2-EB8CB04D1119}">
      <dsp:nvSpPr>
        <dsp:cNvPr id="0" name=""/>
        <dsp:cNvSpPr/>
      </dsp:nvSpPr>
      <dsp:spPr>
        <a:xfrm>
          <a:off x="4075448" y="1061042"/>
          <a:ext cx="2340770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Report Règlement 2017/745 au 26.05.2021</a:t>
          </a:r>
        </a:p>
      </dsp:txBody>
      <dsp:txXfrm>
        <a:off x="4102433" y="1088027"/>
        <a:ext cx="2286800" cy="867360"/>
      </dsp:txXfrm>
    </dsp:sp>
    <dsp:sp modelId="{74647ABB-4B8B-0F40-95B0-C355E49744F4}">
      <dsp:nvSpPr>
        <dsp:cNvPr id="0" name=""/>
        <dsp:cNvSpPr/>
      </dsp:nvSpPr>
      <dsp:spPr>
        <a:xfrm rot="2142401">
          <a:off x="3253066" y="2300294"/>
          <a:ext cx="90769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907698" y="1606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3684223" y="2293663"/>
        <a:ext cx="45384" cy="45384"/>
      </dsp:txXfrm>
    </dsp:sp>
    <dsp:sp modelId="{84ABF00D-F787-9246-815A-E80A6C9EDF87}">
      <dsp:nvSpPr>
        <dsp:cNvPr id="0" name=""/>
        <dsp:cNvSpPr/>
      </dsp:nvSpPr>
      <dsp:spPr>
        <a:xfrm>
          <a:off x="4075448" y="2120573"/>
          <a:ext cx="2340770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Stratégie Commune de déconfinement</a:t>
          </a:r>
          <a:endParaRPr lang="fr-FR" sz="1600" kern="1200" dirty="0"/>
        </a:p>
      </dsp:txBody>
      <dsp:txXfrm>
        <a:off x="4102433" y="2147558"/>
        <a:ext cx="2286800" cy="867360"/>
      </dsp:txXfrm>
    </dsp:sp>
    <dsp:sp modelId="{5EAF66B8-B8E1-904A-B5DF-5F8A4E5B2244}">
      <dsp:nvSpPr>
        <dsp:cNvPr id="0" name=""/>
        <dsp:cNvSpPr/>
      </dsp:nvSpPr>
      <dsp:spPr>
        <a:xfrm>
          <a:off x="949280" y="3809198"/>
          <a:ext cx="2422215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Commission</a:t>
          </a:r>
          <a:endParaRPr lang="fr-FR" sz="1600" kern="1200" dirty="0"/>
        </a:p>
      </dsp:txBody>
      <dsp:txXfrm>
        <a:off x="976265" y="3836183"/>
        <a:ext cx="2368245" cy="867360"/>
      </dsp:txXfrm>
    </dsp:sp>
    <dsp:sp modelId="{A333C0B0-EA51-314E-8F75-B93F30B8F44C}">
      <dsp:nvSpPr>
        <dsp:cNvPr id="0" name=""/>
        <dsp:cNvSpPr/>
      </dsp:nvSpPr>
      <dsp:spPr>
        <a:xfrm rot="19092847">
          <a:off x="3251426" y="3939254"/>
          <a:ext cx="944090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944090" y="1606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3699869" y="3931714"/>
        <a:ext cx="47204" cy="47204"/>
      </dsp:txXfrm>
    </dsp:sp>
    <dsp:sp modelId="{691A9E52-4990-BB48-9DD8-40F4A911FCAC}">
      <dsp:nvSpPr>
        <dsp:cNvPr id="0" name=""/>
        <dsp:cNvSpPr/>
      </dsp:nvSpPr>
      <dsp:spPr>
        <a:xfrm>
          <a:off x="4075448" y="3180104"/>
          <a:ext cx="2340770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Règlement d’exécution</a:t>
          </a:r>
          <a:endParaRPr lang="fr-FR" sz="1600" i="1" kern="1200" dirty="0"/>
        </a:p>
      </dsp:txBody>
      <dsp:txXfrm>
        <a:off x="4102433" y="3207089"/>
        <a:ext cx="2286800" cy="867360"/>
      </dsp:txXfrm>
    </dsp:sp>
    <dsp:sp modelId="{20009F91-A532-8542-BE99-F9313AE26E93}">
      <dsp:nvSpPr>
        <dsp:cNvPr id="0" name=""/>
        <dsp:cNvSpPr/>
      </dsp:nvSpPr>
      <dsp:spPr>
        <a:xfrm>
          <a:off x="6416218" y="3624707"/>
          <a:ext cx="73706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37064" y="16062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6766324" y="3622342"/>
        <a:ext cx="36853" cy="36853"/>
      </dsp:txXfrm>
    </dsp:sp>
    <dsp:sp modelId="{4D3372A8-11B0-DD4D-875A-D03B52304846}">
      <dsp:nvSpPr>
        <dsp:cNvPr id="0" name=""/>
        <dsp:cNvSpPr/>
      </dsp:nvSpPr>
      <dsp:spPr>
        <a:xfrm>
          <a:off x="7153283" y="3180104"/>
          <a:ext cx="2461151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i="1" kern="1200" dirty="0" err="1"/>
            <a:t>RescUE</a:t>
          </a:r>
          <a:endParaRPr lang="fr-FR" sz="1600" i="1" kern="1200" dirty="0"/>
        </a:p>
      </dsp:txBody>
      <dsp:txXfrm>
        <a:off x="7180268" y="3207089"/>
        <a:ext cx="2407181" cy="867360"/>
      </dsp:txXfrm>
    </dsp:sp>
    <dsp:sp modelId="{2143FEA5-7AB2-A14E-9640-C40A12E3F5C2}">
      <dsp:nvSpPr>
        <dsp:cNvPr id="0" name=""/>
        <dsp:cNvSpPr/>
      </dsp:nvSpPr>
      <dsp:spPr>
        <a:xfrm rot="1886640">
          <a:off x="3310911" y="4469019"/>
          <a:ext cx="825120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25120" y="1606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3702844" y="4464453"/>
        <a:ext cx="41256" cy="41256"/>
      </dsp:txXfrm>
    </dsp:sp>
    <dsp:sp modelId="{BB95B453-1426-9E43-B853-ADBE04E39BA2}">
      <dsp:nvSpPr>
        <dsp:cNvPr id="0" name=""/>
        <dsp:cNvSpPr/>
      </dsp:nvSpPr>
      <dsp:spPr>
        <a:xfrm>
          <a:off x="4075448" y="4239634"/>
          <a:ext cx="2340770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i="1" kern="1200"/>
            <a:t>Soft law</a:t>
          </a:r>
          <a:endParaRPr lang="fr-FR" sz="1600" i="1" kern="1200" dirty="0"/>
        </a:p>
      </dsp:txBody>
      <dsp:txXfrm>
        <a:off x="4102433" y="4266619"/>
        <a:ext cx="2286800" cy="867360"/>
      </dsp:txXfrm>
    </dsp:sp>
    <dsp:sp modelId="{344D8498-5881-1444-B256-EE44A11D8B9E}">
      <dsp:nvSpPr>
        <dsp:cNvPr id="0" name=""/>
        <dsp:cNvSpPr/>
      </dsp:nvSpPr>
      <dsp:spPr>
        <a:xfrm>
          <a:off x="6416218" y="4684238"/>
          <a:ext cx="73706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37064" y="16062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6766324" y="4681873"/>
        <a:ext cx="36853" cy="36853"/>
      </dsp:txXfrm>
    </dsp:sp>
    <dsp:sp modelId="{94C74B0F-08CC-5B4E-A90F-610DE7E10F4F}">
      <dsp:nvSpPr>
        <dsp:cNvPr id="0" name=""/>
        <dsp:cNvSpPr/>
      </dsp:nvSpPr>
      <dsp:spPr>
        <a:xfrm>
          <a:off x="7153283" y="4239634"/>
          <a:ext cx="2461151" cy="9213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i="0" kern="1200"/>
            <a:t>Lignes directrices et Communications</a:t>
          </a:r>
          <a:endParaRPr lang="fr-FR" sz="1600" i="0" kern="1200" dirty="0"/>
        </a:p>
      </dsp:txBody>
      <dsp:txXfrm>
        <a:off x="7180268" y="4266619"/>
        <a:ext cx="2407181" cy="8673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02741-9835-ED4A-A686-92EC15AABCE7}">
      <dsp:nvSpPr>
        <dsp:cNvPr id="0" name=""/>
        <dsp:cNvSpPr/>
      </dsp:nvSpPr>
      <dsp:spPr>
        <a:xfrm>
          <a:off x="1907396" y="2426281"/>
          <a:ext cx="1759333" cy="1759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1" kern="1200" dirty="0"/>
        </a:p>
      </dsp:txBody>
      <dsp:txXfrm>
        <a:off x="2165044" y="2683929"/>
        <a:ext cx="1244037" cy="1244037"/>
      </dsp:txXfrm>
    </dsp:sp>
    <dsp:sp modelId="{AB6928D7-C314-EC4E-96D1-72E08576907F}">
      <dsp:nvSpPr>
        <dsp:cNvPr id="0" name=""/>
        <dsp:cNvSpPr/>
      </dsp:nvSpPr>
      <dsp:spPr>
        <a:xfrm rot="12900000">
          <a:off x="862633" y="2184953"/>
          <a:ext cx="1419346" cy="50141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96BB00-64EC-F744-9B84-FA6AA83A3B0C}">
      <dsp:nvSpPr>
        <dsp:cNvPr id="0" name=""/>
        <dsp:cNvSpPr/>
      </dsp:nvSpPr>
      <dsp:spPr>
        <a:xfrm>
          <a:off x="470" y="1271359"/>
          <a:ext cx="1671367" cy="1337093"/>
        </a:xfrm>
        <a:prstGeom prst="roundRect">
          <a:avLst>
            <a:gd name="adj" fmla="val 10000"/>
          </a:avLst>
        </a:prstGeom>
        <a:solidFill>
          <a:srgbClr val="005493"/>
        </a:solidFill>
        <a:ln w="15875" cap="rnd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Réaffectation des stocks</a:t>
          </a:r>
        </a:p>
      </dsp:txBody>
      <dsp:txXfrm>
        <a:off x="39632" y="1310521"/>
        <a:ext cx="1593043" cy="1258769"/>
      </dsp:txXfrm>
    </dsp:sp>
    <dsp:sp modelId="{47567FA7-90A5-044B-85B2-3AE879E0E477}">
      <dsp:nvSpPr>
        <dsp:cNvPr id="0" name=""/>
        <dsp:cNvSpPr/>
      </dsp:nvSpPr>
      <dsp:spPr>
        <a:xfrm rot="16200000">
          <a:off x="2064026" y="1586990"/>
          <a:ext cx="1427966" cy="50141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FC1C2-6411-4642-881C-55F74A3274E3}">
      <dsp:nvSpPr>
        <dsp:cNvPr id="0" name=""/>
        <dsp:cNvSpPr/>
      </dsp:nvSpPr>
      <dsp:spPr>
        <a:xfrm>
          <a:off x="1804358" y="246659"/>
          <a:ext cx="1965410" cy="1337093"/>
        </a:xfrm>
        <a:prstGeom prst="roundRect">
          <a:avLst>
            <a:gd name="adj" fmla="val 10000"/>
          </a:avLst>
        </a:prstGeom>
        <a:solidFill>
          <a:srgbClr val="0070C0"/>
        </a:solidFill>
        <a:ln w="15875" cap="rnd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Réorganisation des lignes de production</a:t>
          </a:r>
        </a:p>
      </dsp:txBody>
      <dsp:txXfrm>
        <a:off x="1843520" y="285821"/>
        <a:ext cx="1887086" cy="1258769"/>
      </dsp:txXfrm>
    </dsp:sp>
    <dsp:sp modelId="{3811BEF1-FA51-8949-B7AC-36A8AADB94CE}">
      <dsp:nvSpPr>
        <dsp:cNvPr id="0" name=""/>
        <dsp:cNvSpPr/>
      </dsp:nvSpPr>
      <dsp:spPr>
        <a:xfrm rot="19553706">
          <a:off x="3356662" y="2270840"/>
          <a:ext cx="1395799" cy="50141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CD9792-9CDC-F14E-8E15-E2CA13412F0E}">
      <dsp:nvSpPr>
        <dsp:cNvPr id="0" name=""/>
        <dsp:cNvSpPr/>
      </dsp:nvSpPr>
      <dsp:spPr>
        <a:xfrm>
          <a:off x="3902759" y="1315975"/>
          <a:ext cx="1671367" cy="1337093"/>
        </a:xfrm>
        <a:prstGeom prst="roundRect">
          <a:avLst>
            <a:gd name="adj" fmla="val 10000"/>
          </a:avLst>
        </a:prstGeom>
        <a:solidFill>
          <a:srgbClr val="005493"/>
        </a:solidFill>
        <a:ln w="15875" cap="rnd" cmpd="sng" algn="ctr">
          <a:noFill/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7800000"/>
          </a:lightRig>
        </a:scene3d>
        <a:sp3d>
          <a:bevelT w="139700" h="1397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Réorganiser la distribution</a:t>
          </a:r>
        </a:p>
      </dsp:txBody>
      <dsp:txXfrm>
        <a:off x="3941921" y="1355137"/>
        <a:ext cx="1593043" cy="1258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Geneste &amp; Devulder Avocats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CFD4F-6CB8-8C4E-B52A-3CA5C41A2429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30072-392A-DB4D-8729-3ED6FBBF49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16673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Geneste &amp; Devulder Avocats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7D550-6C62-1D43-B786-9CF88090BE0B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C79537-5A2A-7840-9272-043C306ACE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4185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18704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2994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59909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42911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85961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63926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6392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7468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2735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7759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8596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956288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6392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0815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7508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678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9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7366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1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0390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50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90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1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Cercle Montesquieu I </a:t>
            </a:r>
            <a:r>
              <a:rPr lang="en-US" dirty="0" err="1"/>
              <a:t>Décryptage</a:t>
            </a:r>
            <a:r>
              <a:rPr lang="en-US" dirty="0"/>
              <a:t> de </a:t>
            </a:r>
            <a:r>
              <a:rPr lang="en-US" dirty="0" err="1"/>
              <a:t>l'actualité</a:t>
            </a:r>
            <a:r>
              <a:rPr lang="en-US" dirty="0"/>
              <a:t> </a:t>
            </a:r>
            <a:r>
              <a:rPr lang="en-US" dirty="0" err="1"/>
              <a:t>liée</a:t>
            </a:r>
            <a:r>
              <a:rPr lang="en-US" dirty="0"/>
              <a:t> au Covid-19 par Geneste &amp; Devulder Avocats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46415DD-4A05-4EBB-92BA-BFC59744DF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47307" y="6068942"/>
            <a:ext cx="870964" cy="4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92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Cercle Montesquieu I </a:t>
            </a:r>
            <a:r>
              <a:rPr lang="en-US" dirty="0" err="1"/>
              <a:t>Décryptage</a:t>
            </a:r>
            <a:r>
              <a:rPr lang="en-US" dirty="0"/>
              <a:t> de </a:t>
            </a:r>
            <a:r>
              <a:rPr lang="en-US" dirty="0" err="1"/>
              <a:t>l'actualité</a:t>
            </a:r>
            <a:r>
              <a:rPr lang="en-US" dirty="0"/>
              <a:t> </a:t>
            </a:r>
            <a:r>
              <a:rPr lang="en-US" dirty="0" err="1"/>
              <a:t>liée</a:t>
            </a:r>
            <a:r>
              <a:rPr lang="en-US" dirty="0"/>
              <a:t> au Covid-19 par Geneste &amp; Devulder Avocats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4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Cercle Montesquieu I </a:t>
            </a:r>
            <a:r>
              <a:rPr lang="en-US" dirty="0" err="1"/>
              <a:t>Décryptage</a:t>
            </a:r>
            <a:r>
              <a:rPr lang="en-US" dirty="0"/>
              <a:t> de </a:t>
            </a:r>
            <a:r>
              <a:rPr lang="en-US" dirty="0" err="1"/>
              <a:t>l'actualité</a:t>
            </a:r>
            <a:r>
              <a:rPr lang="en-US" dirty="0"/>
              <a:t> </a:t>
            </a:r>
            <a:r>
              <a:rPr lang="en-US" dirty="0" err="1"/>
              <a:t>liée</a:t>
            </a:r>
            <a:r>
              <a:rPr lang="en-US" dirty="0"/>
              <a:t> au Covid-19 par Geneste &amp; Devulder Avocats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CA77304A-1D8A-4B05-9790-7EFA12948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47307" y="6068942"/>
            <a:ext cx="870964" cy="4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66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Cercle Montesquieu I </a:t>
            </a:r>
            <a:r>
              <a:rPr lang="en-US" dirty="0" err="1"/>
              <a:t>Décryptage</a:t>
            </a:r>
            <a:r>
              <a:rPr lang="en-US" dirty="0"/>
              <a:t> de </a:t>
            </a:r>
            <a:r>
              <a:rPr lang="en-US" dirty="0" err="1"/>
              <a:t>l'actualité</a:t>
            </a:r>
            <a:r>
              <a:rPr lang="en-US" dirty="0"/>
              <a:t> </a:t>
            </a:r>
            <a:r>
              <a:rPr lang="en-US" dirty="0" err="1"/>
              <a:t>liée</a:t>
            </a:r>
            <a:r>
              <a:rPr lang="en-US" dirty="0"/>
              <a:t> au Covid-19 par Geneste &amp; Devulder Avocats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B9613DC3-D524-45CA-8A76-AB0E34786F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47307" y="6068942"/>
            <a:ext cx="870964" cy="4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84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D37B8DD-616F-443D-ACE5-EEB9E5AB73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47307" y="6121950"/>
            <a:ext cx="870964" cy="4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63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01C0A09-3A87-4D4C-BFE2-655911DBC8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47307" y="6068942"/>
            <a:ext cx="870964" cy="4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397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AA02728-D39B-4E91-9C16-B7BD0042F8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47307" y="6108698"/>
            <a:ext cx="870964" cy="4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62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7364E89-2968-4A0D-8FA7-B0986FF185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47307" y="6068942"/>
            <a:ext cx="870964" cy="43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65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8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  <p:sldLayoutId id="2147483952" r:id="rId13"/>
    <p:sldLayoutId id="2147483953" r:id="rId14"/>
    <p:sldLayoutId id="2147483954" r:id="rId15"/>
    <p:sldLayoutId id="2147483955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marine.devulder@gd-associes.com" TargetMode="External"/><Relationship Id="rId2" Type="http://schemas.openxmlformats.org/officeDocument/2006/relationships/hyperlink" Target="mailto:Bernard.geneste@gd-associes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98000">
              <a:schemeClr val="bg1"/>
            </a:gs>
            <a:gs pos="98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05F94D1D-E102-E24A-9257-B83CA7CA4F73}"/>
              </a:ext>
            </a:extLst>
          </p:cNvPr>
          <p:cNvSpPr txBox="1"/>
          <p:nvPr/>
        </p:nvSpPr>
        <p:spPr>
          <a:xfrm>
            <a:off x="2234433" y="973930"/>
            <a:ext cx="99036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Century Gothic (Titres)"/>
                <a:cs typeface="Century Gothic (Titres)"/>
              </a:rPr>
              <a:t>Cercle Montesquieu – Commission Santé</a:t>
            </a:r>
          </a:p>
          <a:p>
            <a:pPr algn="ctr"/>
            <a:endParaRPr lang="fr-FR" sz="3200" b="1" dirty="0">
              <a:latin typeface="Century Gothic (Titres)"/>
              <a:cs typeface="Century Gothic (Titres)"/>
            </a:endParaRPr>
          </a:p>
          <a:p>
            <a:pPr algn="ctr"/>
            <a:r>
              <a:rPr lang="fr-FR" sz="3600" b="1" dirty="0">
                <a:solidFill>
                  <a:srgbClr val="F0A22E"/>
                </a:solidFill>
                <a:latin typeface="Century Gothic (Titres)"/>
                <a:cs typeface="Century Gothic (Titres)"/>
              </a:rPr>
              <a:t>Décryptage de l’actualité liée au COVID-19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24960AE-38B8-474E-A33D-7198F187E5FC}"/>
              </a:ext>
            </a:extLst>
          </p:cNvPr>
          <p:cNvSpPr txBox="1"/>
          <p:nvPr/>
        </p:nvSpPr>
        <p:spPr>
          <a:xfrm>
            <a:off x="2234433" y="4150679"/>
            <a:ext cx="5397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cs typeface="Century Gothic"/>
              </a:rPr>
              <a:t>Bernard GENESTE</a:t>
            </a:r>
            <a:r>
              <a:rPr lang="fr-FR" sz="2400" dirty="0">
                <a:cs typeface="Century Gothic"/>
              </a:rPr>
              <a:t>, Avocat Associé</a:t>
            </a:r>
          </a:p>
          <a:p>
            <a:pPr algn="ctr"/>
            <a:r>
              <a:rPr lang="fr-FR" sz="2400" dirty="0">
                <a:solidFill>
                  <a:srgbClr val="F0A22E"/>
                </a:solidFill>
                <a:cs typeface="Century Gothic"/>
              </a:rPr>
              <a:t>&amp;</a:t>
            </a:r>
          </a:p>
          <a:p>
            <a:pPr algn="ctr"/>
            <a:r>
              <a:rPr lang="fr-FR" sz="2400" b="1" dirty="0">
                <a:cs typeface="Century Gothic"/>
              </a:rPr>
              <a:t>Marine DEVULDER</a:t>
            </a:r>
            <a:r>
              <a:rPr lang="fr-FR" sz="2400" dirty="0">
                <a:cs typeface="Century Gothic"/>
              </a:rPr>
              <a:t>, Avocat Associé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3DEC3AA-875F-6242-B2AA-8ADF4905D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4394" y="3765354"/>
            <a:ext cx="3973820" cy="197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434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5537EF-15F2-BD4F-BA48-32FE0C188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0A22E"/>
                </a:solidFill>
              </a:rPr>
              <a:t>2.1. La gestion des pénuries de médicaments : </a:t>
            </a:r>
            <a:r>
              <a:rPr lang="fr-FR" b="1" dirty="0"/>
              <a:t>une compétence nationale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D9F2E9-827A-9447-A345-D78339423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152214" cy="3777622"/>
          </a:xfrm>
        </p:spPr>
        <p:txBody>
          <a:bodyPr>
            <a:normAutofit fontScale="92500"/>
          </a:bodyPr>
          <a:lstStyle/>
          <a:p>
            <a:r>
              <a:rPr lang="fr-FR" sz="2400" dirty="0"/>
              <a:t>Compétence des autorités nationales compétentes pour régler l’émergence de pénuries de médicaments, en appliquant des </a:t>
            </a:r>
            <a:r>
              <a:rPr lang="fr-FR" sz="2400" b="1" dirty="0"/>
              <a:t>mesures appropriées et proportionnées</a:t>
            </a:r>
          </a:p>
          <a:p>
            <a:pPr marL="0" indent="0">
              <a:buNone/>
            </a:pPr>
            <a:endParaRPr lang="fr-FR" sz="2400" b="1" dirty="0"/>
          </a:p>
          <a:p>
            <a:pPr lvl="1"/>
            <a:r>
              <a:rPr lang="fr-FR" sz="2400" b="1" dirty="0"/>
              <a:t>Rôle de l’UE très limité </a:t>
            </a:r>
            <a:r>
              <a:rPr lang="fr-FR" sz="2400" dirty="0"/>
              <a:t>et plutôt incitatif à l’égard des EM </a:t>
            </a:r>
          </a:p>
          <a:p>
            <a:pPr marL="457200" lvl="1" indent="0">
              <a:buNone/>
            </a:pPr>
            <a:endParaRPr lang="fr-FR" sz="2400" dirty="0"/>
          </a:p>
          <a:p>
            <a:pPr lvl="1"/>
            <a:r>
              <a:rPr lang="fr-FR" sz="2400" b="1" dirty="0"/>
              <a:t>Impossibilité pour les industriels de déroger à la réglementation nationale </a:t>
            </a:r>
            <a:r>
              <a:rPr lang="fr-FR" sz="2400" dirty="0"/>
              <a:t>pour adopter un comportement de nature à prévenir l’émergence de pénuries 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40D98E-8D47-C04A-ADF8-D7FDA495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A316B8-ABD6-D948-8654-CECC07F68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10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723BCE-2C9A-2E47-85D7-B78EC29AB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92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05B0CE-B329-C14E-ADE6-D13EA78BD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0A22E"/>
                </a:solidFill>
              </a:rPr>
              <a:t>2.2. Les initiatives nécessairement limitées de l’UE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AF8F7F-5A83-BD42-A1D0-43385F673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40831"/>
            <a:ext cx="8915400" cy="418843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fr-FR" sz="2000" dirty="0"/>
              <a:t>Absence d’instrument contraignant </a:t>
            </a:r>
          </a:p>
          <a:p>
            <a:pPr marL="0" indent="0">
              <a:spcBef>
                <a:spcPts val="600"/>
              </a:spcBef>
              <a:buNone/>
            </a:pPr>
            <a:endParaRPr lang="fr-FR" sz="2000" dirty="0"/>
          </a:p>
          <a:p>
            <a:pPr>
              <a:spcBef>
                <a:spcPts val="600"/>
              </a:spcBef>
            </a:pPr>
            <a:r>
              <a:rPr lang="fr-FR" sz="2000" dirty="0"/>
              <a:t>Communication de la Commission du 8 avril 2020 </a:t>
            </a:r>
            <a:r>
              <a:rPr lang="fr-FR" sz="2000" u="sng" dirty="0"/>
              <a:t>à destination des Etats membres</a:t>
            </a:r>
            <a:r>
              <a:rPr lang="fr-FR" sz="2000" dirty="0"/>
              <a:t>, </a:t>
            </a:r>
            <a:r>
              <a:rPr lang="fr-FR" sz="2000" i="1" dirty="0"/>
              <a:t>« Orientations pour un approvisionnement optimal et rationnel en médicaments afin d’éviter toute pénurie au cours de la pandémie de COVID-19 »</a:t>
            </a:r>
          </a:p>
          <a:p>
            <a:pPr marL="0" indent="0">
              <a:spcBef>
                <a:spcPts val="600"/>
              </a:spcBef>
              <a:buNone/>
            </a:pPr>
            <a:endParaRPr lang="fr-FR" sz="2000" dirty="0"/>
          </a:p>
          <a:p>
            <a:pPr>
              <a:spcBef>
                <a:spcPts val="600"/>
              </a:spcBef>
            </a:pPr>
            <a:r>
              <a:rPr lang="fr-FR" sz="2000" dirty="0"/>
              <a:t>Lignes directrices de la Commission, de l’EMA et du HMA </a:t>
            </a:r>
            <a:r>
              <a:rPr lang="fr-FR" sz="2000" u="sng" dirty="0"/>
              <a:t>à destination des titulaires d’AMM</a:t>
            </a:r>
            <a:r>
              <a:rPr lang="fr-FR" sz="2000" dirty="0"/>
              <a:t> du 10 avril 2020 (mises à jour le 17/04), </a:t>
            </a:r>
            <a:r>
              <a:rPr lang="fr-FR" sz="2000" i="1" dirty="0"/>
              <a:t>« Questions et réponses sur les exigences réglementaires pour les médicaments à usage humain pendant la pandémie de Covid-19 »</a:t>
            </a:r>
            <a:r>
              <a:rPr lang="fr-FR" sz="2000" dirty="0"/>
              <a:t> 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0BD0C8-1CE9-7148-8716-4F676F87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3611FF-7F74-FC44-9B41-62AC368A9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11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3DD4432-A4EA-CD49-A454-51B2FB9C6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169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8ABF32-BB1C-FB47-BC81-AE3FE3A2F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solidFill>
                  <a:srgbClr val="F0A22E"/>
                </a:solidFill>
              </a:rPr>
              <a:t>2.2.1. Que demande l’UE aux EM 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D2BE2D-7EEA-6248-B508-79DF8A263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555874"/>
            <a:ext cx="8915400" cy="465226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fr-FR" sz="2000" b="1" dirty="0"/>
              <a:t>Lever les interdictions à l’exportation </a:t>
            </a:r>
            <a:r>
              <a:rPr lang="fr-FR" sz="2000" dirty="0"/>
              <a:t>de médicaments à l’intérieur du marché intérieur </a:t>
            </a:r>
            <a:r>
              <a:rPr lang="fr-FR" sz="2000" i="1" dirty="0"/>
              <a:t>« même si elles ont une justification juridique »</a:t>
            </a:r>
            <a:r>
              <a:rPr lang="fr-FR" sz="2000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fr-FR" sz="2000" dirty="0"/>
              <a:t>Constituer des </a:t>
            </a:r>
            <a:r>
              <a:rPr lang="fr-FR" sz="2000" b="1" dirty="0"/>
              <a:t>stocks de médicaments au niveau de l’UE </a:t>
            </a:r>
            <a:r>
              <a:rPr lang="fr-FR" sz="2000" dirty="0"/>
              <a:t>et, en tout état de cause, s’assurer que la constitution de stocks au niveau national concerne des </a:t>
            </a:r>
            <a:r>
              <a:rPr lang="fr-FR" sz="2000" u="sng" dirty="0"/>
              <a:t>quantités modérées fondées sur des indications épidémiologiques  </a:t>
            </a:r>
          </a:p>
          <a:p>
            <a:pPr>
              <a:buFont typeface="Wingdings" pitchFamily="2" charset="2"/>
              <a:buChar char="ü"/>
            </a:pPr>
            <a:r>
              <a:rPr lang="fr-FR" sz="2000" dirty="0"/>
              <a:t>Accroître et réorganiser la production =&gt; </a:t>
            </a:r>
            <a:r>
              <a:rPr lang="fr-FR" sz="2000" b="1" dirty="0"/>
              <a:t>solliciter, faciliter et coordonner le déploiement d’efforts communs entre les entreprises </a:t>
            </a:r>
            <a:r>
              <a:rPr lang="fr-FR" sz="2000" dirty="0"/>
              <a:t>pour trouver des mesures et des ressources efficaces</a:t>
            </a:r>
          </a:p>
          <a:p>
            <a:pPr>
              <a:buFont typeface="Wingdings" pitchFamily="2" charset="2"/>
              <a:buChar char="ü"/>
            </a:pPr>
            <a:r>
              <a:rPr lang="fr-FR" sz="2000" dirty="0"/>
              <a:t>Appliquer une souplesse règlementaire pour les modifications d’AMM </a:t>
            </a:r>
          </a:p>
          <a:p>
            <a:pPr>
              <a:buFont typeface="Wingdings" pitchFamily="2" charset="2"/>
              <a:buChar char="ü"/>
            </a:pPr>
            <a:r>
              <a:rPr lang="fr-FR" sz="2000" dirty="0"/>
              <a:t>Mettre en place une coordination nationale entre les autorités, les acheteurs et l’industrie afin de garantir une répartition équitable des médicaments </a:t>
            </a:r>
          </a:p>
          <a:p>
            <a:pPr>
              <a:buFont typeface="Wingdings" pitchFamily="2" charset="2"/>
              <a:buChar char="ü"/>
            </a:pP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CCF530-B619-8F4D-97C1-E0D6F1FDA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F43D51E-6ECA-1F4D-8411-5A4D462F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12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9D9D0EF-D1A0-E447-A132-2527728D7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92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83FB09-B57A-5D4C-8D05-A0BD5A07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387040" cy="128089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F0A22E"/>
                </a:solidFill>
              </a:rPr>
              <a:t>2.2.2. Comment l’UE soutient-elle les titulaires d’AMM ? </a:t>
            </a:r>
          </a:p>
        </p:txBody>
      </p:sp>
      <p:sp>
        <p:nvSpPr>
          <p:cNvPr id="6" name="Rectangle à coins arrondis 8">
            <a:extLst>
              <a:ext uri="{FF2B5EF4-FFF2-40B4-BE49-F238E27FC236}">
                <a16:creationId xmlns:a16="http://schemas.microsoft.com/office/drawing/2014/main" id="{B552CAAF-5676-B74F-9884-45647B04A862}"/>
              </a:ext>
            </a:extLst>
          </p:cNvPr>
          <p:cNvSpPr/>
          <p:nvPr/>
        </p:nvSpPr>
        <p:spPr>
          <a:xfrm>
            <a:off x="2478157" y="2011015"/>
            <a:ext cx="2994991" cy="4032250"/>
          </a:xfrm>
          <a:prstGeom prst="roundRect">
            <a:avLst>
              <a:gd name="adj" fmla="val 13720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r>
              <a:rPr lang="en-GB" altLang="fr-FR" sz="2200" b="1" dirty="0">
                <a:solidFill>
                  <a:schemeClr val="bg1"/>
                </a:solidFill>
              </a:rPr>
              <a:t>AMM </a:t>
            </a:r>
          </a:p>
          <a:p>
            <a:pPr algn="ctr">
              <a:defRPr/>
            </a:pPr>
            <a:endParaRPr lang="en-GB" altLang="fr-FR" b="1" i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fr-FR" altLang="fr-FR" i="1" dirty="0">
                <a:solidFill>
                  <a:schemeClr val="bg1"/>
                </a:solidFill>
              </a:rPr>
              <a:t>Rappelle les possibilités ouvertes par le code communautaire (médicament autorisé dans un autre EM, recours à l’usage compassionnel, etc.)</a:t>
            </a:r>
          </a:p>
          <a:p>
            <a:pPr algn="ctr">
              <a:defRPr/>
            </a:pPr>
            <a:endParaRPr lang="fr-FR" altLang="fr-FR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fr-FR" altLang="fr-FR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fr-FR" altLang="fr-FR" i="1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i="1" dirty="0"/>
          </a:p>
        </p:txBody>
      </p:sp>
      <p:sp>
        <p:nvSpPr>
          <p:cNvPr id="7" name="Rectangle à coins arrondis 8">
            <a:extLst>
              <a:ext uri="{FF2B5EF4-FFF2-40B4-BE49-F238E27FC236}">
                <a16:creationId xmlns:a16="http://schemas.microsoft.com/office/drawing/2014/main" id="{6BA30C99-ECA9-724A-B2DD-5257C368DF72}"/>
              </a:ext>
            </a:extLst>
          </p:cNvPr>
          <p:cNvSpPr/>
          <p:nvPr/>
        </p:nvSpPr>
        <p:spPr>
          <a:xfrm>
            <a:off x="5729183" y="2021901"/>
            <a:ext cx="3364482" cy="4032250"/>
          </a:xfrm>
          <a:prstGeom prst="roundRect">
            <a:avLst>
              <a:gd name="adj" fmla="val 11940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r>
              <a:rPr lang="fr-FR" altLang="fr-FR" sz="2200" b="1" dirty="0">
                <a:solidFill>
                  <a:schemeClr val="bg1"/>
                </a:solidFill>
              </a:rPr>
              <a:t>Fabrication/</a:t>
            </a:r>
          </a:p>
          <a:p>
            <a:pPr algn="ctr">
              <a:defRPr/>
            </a:pPr>
            <a:r>
              <a:rPr lang="fr-FR" altLang="fr-FR" sz="2200" b="1" dirty="0">
                <a:solidFill>
                  <a:schemeClr val="bg1"/>
                </a:solidFill>
              </a:rPr>
              <a:t>Approvisionnement</a:t>
            </a:r>
          </a:p>
          <a:p>
            <a:pPr algn="ctr">
              <a:defRPr/>
            </a:pPr>
            <a:endParaRPr lang="fr-FR" altLang="fr-FR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fr-FR" altLang="fr-FR" i="1" dirty="0">
                <a:solidFill>
                  <a:schemeClr val="bg1"/>
                </a:solidFill>
              </a:rPr>
              <a:t>Création du système </a:t>
            </a:r>
            <a:r>
              <a:rPr lang="fr-FR" altLang="fr-FR" b="1" i="1" dirty="0">
                <a:solidFill>
                  <a:schemeClr val="bg1"/>
                </a:solidFill>
              </a:rPr>
              <a:t>ECMP</a:t>
            </a:r>
            <a:r>
              <a:rPr lang="fr-FR" altLang="fr-FR" i="1" dirty="0">
                <a:solidFill>
                  <a:schemeClr val="bg1"/>
                </a:solidFill>
              </a:rPr>
              <a:t> pour les </a:t>
            </a:r>
            <a:r>
              <a:rPr lang="fr-FR" altLang="fr-FR" i="1" u="sng" dirty="0">
                <a:solidFill>
                  <a:schemeClr val="bg1"/>
                </a:solidFill>
              </a:rPr>
              <a:t>médicaments essentiels à utiliser chez les patients Covid-19</a:t>
            </a:r>
            <a:r>
              <a:rPr lang="fr-FR" altLang="fr-FR" i="1" dirty="0">
                <a:solidFill>
                  <a:schemeClr val="bg1"/>
                </a:solidFill>
              </a:rPr>
              <a:t> </a:t>
            </a:r>
          </a:p>
          <a:p>
            <a:pPr algn="ctr">
              <a:defRPr/>
            </a:pPr>
            <a:endParaRPr lang="fr-FR" altLang="fr-FR" i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fr-FR" altLang="fr-FR" i="1" dirty="0">
                <a:solidFill>
                  <a:schemeClr val="bg1"/>
                </a:solidFill>
              </a:rPr>
              <a:t>=&gt; Recours à des fournisseurs/sites de fabrication non mentionnés sur l’AMM</a:t>
            </a:r>
          </a:p>
          <a:p>
            <a:pPr>
              <a:defRPr/>
            </a:pPr>
            <a:endParaRPr lang="fr-FR" altLang="fr-FR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i="1" dirty="0">
              <a:solidFill>
                <a:schemeClr val="bg1"/>
              </a:solidFill>
            </a:endParaRPr>
          </a:p>
        </p:txBody>
      </p:sp>
      <p:sp>
        <p:nvSpPr>
          <p:cNvPr id="8" name="Rectangle à coins arrondis 8">
            <a:extLst>
              <a:ext uri="{FF2B5EF4-FFF2-40B4-BE49-F238E27FC236}">
                <a16:creationId xmlns:a16="http://schemas.microsoft.com/office/drawing/2014/main" id="{51CA9357-E94F-E941-80E3-17F481235ECC}"/>
              </a:ext>
            </a:extLst>
          </p:cNvPr>
          <p:cNvSpPr/>
          <p:nvPr/>
        </p:nvSpPr>
        <p:spPr>
          <a:xfrm>
            <a:off x="9323196" y="2011015"/>
            <a:ext cx="2709780" cy="4032250"/>
          </a:xfrm>
          <a:prstGeom prst="roundRect">
            <a:avLst>
              <a:gd name="adj" fmla="val 14020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r>
              <a:rPr lang="fr-FR" altLang="fr-FR" sz="2200" b="1" dirty="0">
                <a:solidFill>
                  <a:schemeClr val="bg1"/>
                </a:solidFill>
              </a:rPr>
              <a:t>Etiquetage </a:t>
            </a:r>
          </a:p>
          <a:p>
            <a:pPr algn="ctr">
              <a:defRPr/>
            </a:pPr>
            <a:endParaRPr lang="fr-FR" altLang="fr-FR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fr-FR" altLang="fr-FR" i="1" dirty="0">
                <a:solidFill>
                  <a:schemeClr val="bg1"/>
                </a:solidFill>
              </a:rPr>
              <a:t>Rappelle que le code communautaire permet aux EM d’accepter des dérogations (langue ou informations nationales spécifiques)</a:t>
            </a:r>
          </a:p>
          <a:p>
            <a:pPr>
              <a:defRPr/>
            </a:pPr>
            <a:endParaRPr lang="en-GB" altLang="fr-FR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AEA2EB-2810-5D44-97EB-8ACFFBC3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D17973-1A2B-F648-A87C-6197C37B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13</a:t>
            </a:fld>
            <a:endParaRPr lang="en-US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DB22D3AB-4BEA-6A49-BE62-AAF9EB34C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46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C29B9C-FD40-3648-9793-16129AFB3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2.3. Les réponses des autorités françaises aux appels de l’UE 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7D9F7564-748D-A449-815F-30A3BA7E8E91}"/>
              </a:ext>
            </a:extLst>
          </p:cNvPr>
          <p:cNvSpPr/>
          <p:nvPr/>
        </p:nvSpPr>
        <p:spPr>
          <a:xfrm>
            <a:off x="7465707" y="4416232"/>
            <a:ext cx="3998439" cy="14107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>
                <a:solidFill>
                  <a:schemeClr val="tx1"/>
                </a:solidFill>
              </a:rPr>
              <a:t>Priorité d’approvisionnement </a:t>
            </a:r>
            <a:r>
              <a:rPr lang="fr-FR" sz="2200" dirty="0">
                <a:solidFill>
                  <a:schemeClr val="tx1"/>
                </a:solidFill>
              </a:rPr>
              <a:t>au territoire national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E14F7C78-9DC4-E647-8DC8-9EC3D310A88D}"/>
              </a:ext>
            </a:extLst>
          </p:cNvPr>
          <p:cNvSpPr/>
          <p:nvPr/>
        </p:nvSpPr>
        <p:spPr>
          <a:xfrm>
            <a:off x="2930703" y="4421603"/>
            <a:ext cx="3998439" cy="14107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dirty="0">
                <a:solidFill>
                  <a:schemeClr val="tx1"/>
                </a:solidFill>
              </a:rPr>
              <a:t>Assouplissement des exigences en matière d’</a:t>
            </a:r>
            <a:r>
              <a:rPr lang="fr-FR" sz="2200" b="1" dirty="0">
                <a:solidFill>
                  <a:schemeClr val="tx1"/>
                </a:solidFill>
              </a:rPr>
              <a:t>étiquetage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8EF1AB4B-8513-C441-8362-8E897CC46B09}"/>
              </a:ext>
            </a:extLst>
          </p:cNvPr>
          <p:cNvSpPr/>
          <p:nvPr/>
        </p:nvSpPr>
        <p:spPr>
          <a:xfrm>
            <a:off x="2836445" y="2696982"/>
            <a:ext cx="4092697" cy="142118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>
                <a:solidFill>
                  <a:schemeClr val="tx1"/>
                </a:solidFill>
              </a:rPr>
              <a:t>Coordination nationale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entre les autorités, les acheteurs et l’industrie 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1DD7AC15-F4B3-E341-9118-F273A4E6D953}"/>
              </a:ext>
            </a:extLst>
          </p:cNvPr>
          <p:cNvSpPr/>
          <p:nvPr/>
        </p:nvSpPr>
        <p:spPr>
          <a:xfrm>
            <a:off x="7465707" y="2723617"/>
            <a:ext cx="3998439" cy="14107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dirty="0">
                <a:solidFill>
                  <a:schemeClr val="tx1"/>
                </a:solidFill>
              </a:rPr>
              <a:t>Gestion des </a:t>
            </a:r>
            <a:r>
              <a:rPr lang="fr-FR" sz="2200" b="1" dirty="0">
                <a:solidFill>
                  <a:schemeClr val="tx1"/>
                </a:solidFill>
              </a:rPr>
              <a:t>stocks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au niveau national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53B8AB-8E6B-F845-B43F-363B8F83F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86AD436-D4D9-E042-9AE3-39EB69A4C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14</a:t>
            </a:fld>
            <a:endParaRPr lang="en-US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8D9E06E-5508-B54D-8F35-82EDC4CE5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90C73FB-823B-764F-B193-035DCB155240}"/>
              </a:ext>
            </a:extLst>
          </p:cNvPr>
          <p:cNvCxnSpPr>
            <a:cxnSpLocks/>
          </p:cNvCxnSpPr>
          <p:nvPr/>
        </p:nvCxnSpPr>
        <p:spPr>
          <a:xfrm>
            <a:off x="7197424" y="2024210"/>
            <a:ext cx="0" cy="3824377"/>
          </a:xfrm>
          <a:prstGeom prst="line">
            <a:avLst/>
          </a:prstGeom>
          <a:ln w="57150">
            <a:solidFill>
              <a:srgbClr val="F0A22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AFEE997A-5AF1-4B41-BD0C-B455585D69C8}"/>
              </a:ext>
            </a:extLst>
          </p:cNvPr>
          <p:cNvSpPr txBox="1"/>
          <p:nvPr/>
        </p:nvSpPr>
        <p:spPr>
          <a:xfrm>
            <a:off x="3069491" y="2040868"/>
            <a:ext cx="362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La France a mis en place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55DA6AE-BE52-084B-B616-68C56773555E}"/>
              </a:ext>
            </a:extLst>
          </p:cNvPr>
          <p:cNvSpPr txBox="1"/>
          <p:nvPr/>
        </p:nvSpPr>
        <p:spPr>
          <a:xfrm>
            <a:off x="7651624" y="2046936"/>
            <a:ext cx="362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Mais…</a:t>
            </a:r>
          </a:p>
        </p:txBody>
      </p:sp>
    </p:spTree>
    <p:extLst>
      <p:ext uri="{BB962C8B-B14F-4D97-AF65-F5344CB8AC3E}">
        <p14:creationId xmlns:p14="http://schemas.microsoft.com/office/powerpoint/2010/main" val="2308616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315EED-8D91-B44F-9423-FA3706177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440049" cy="727612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2.4. Quelques cas particuliers: les DM et les EPI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6EB60E-75FB-CA4F-AA1F-CA83AA717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04730"/>
            <a:ext cx="9443762" cy="48291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fr-FR" sz="1700" dirty="0"/>
              <a:t>Absence de disposition sur la gestion des pénuries dans le CSP </a:t>
            </a:r>
          </a:p>
          <a:p>
            <a:pPr marL="0" indent="0">
              <a:spcBef>
                <a:spcPts val="600"/>
              </a:spcBef>
              <a:buNone/>
            </a:pPr>
            <a:endParaRPr lang="fr-FR" sz="1700" dirty="0"/>
          </a:p>
          <a:p>
            <a:pPr>
              <a:spcBef>
                <a:spcPts val="600"/>
              </a:spcBef>
            </a:pPr>
            <a:r>
              <a:rPr lang="fr-FR" sz="1700" dirty="0"/>
              <a:t>Recommandation (UE) 2020/403 de la Commission du 13 mars 2020, relative aux procédures d’évaluation de la conformité et de surveillance du marché dans le contexte de la menace que représente le COVID-19 </a:t>
            </a:r>
          </a:p>
          <a:p>
            <a:pPr lvl="1">
              <a:spcBef>
                <a:spcPts val="600"/>
              </a:spcBef>
            </a:pPr>
            <a:r>
              <a:rPr lang="fr-FR" sz="1700" dirty="0"/>
              <a:t>Si processus de marquage CE en cours : possibilité d’accorder l’accès au marché des DM et EPI pour une </a:t>
            </a:r>
            <a:r>
              <a:rPr lang="fr-FR" sz="1700" u="sng" dirty="0"/>
              <a:t>période limitée</a:t>
            </a:r>
            <a:r>
              <a:rPr lang="fr-FR" sz="1700" dirty="0"/>
              <a:t>, dès la conformité aux exigences essentielles admise</a:t>
            </a:r>
          </a:p>
          <a:p>
            <a:pPr lvl="1">
              <a:spcBef>
                <a:spcPts val="600"/>
              </a:spcBef>
            </a:pPr>
            <a:r>
              <a:rPr lang="fr-FR" sz="1700" b="1" dirty="0"/>
              <a:t>En l’absence de marque CE : possibilité pour les EM de mettre en place des achats de DM et EPI </a:t>
            </a:r>
            <a:r>
              <a:rPr lang="fr-FR" sz="1700" dirty="0"/>
              <a:t>si ces produits sont exclusivement mis à la disposition des </a:t>
            </a:r>
            <a:r>
              <a:rPr lang="fr-FR" sz="1700" u="sng" dirty="0"/>
              <a:t>professionnels de santé</a:t>
            </a:r>
            <a:r>
              <a:rPr lang="fr-FR" sz="1700" dirty="0"/>
              <a:t> </a:t>
            </a:r>
            <a:r>
              <a:rPr lang="fr-FR" sz="1700" i="1" u="sng" dirty="0"/>
              <a:t>pendant la crise actuelle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fr-FR" sz="1700" i="1" dirty="0"/>
          </a:p>
          <a:p>
            <a:pPr>
              <a:spcBef>
                <a:spcPts val="600"/>
              </a:spcBef>
            </a:pPr>
            <a:r>
              <a:rPr lang="fr-FR" sz="1700" dirty="0"/>
              <a:t>Fiche d’encadrement de l’ANSM du 10 avril 2020 sur les </a:t>
            </a:r>
            <a:r>
              <a:rPr lang="fr-FR" sz="1700" b="1" dirty="0"/>
              <a:t>impressions 3D</a:t>
            </a:r>
          </a:p>
          <a:p>
            <a:pPr lvl="1">
              <a:spcBef>
                <a:spcPts val="600"/>
              </a:spcBef>
            </a:pPr>
            <a:r>
              <a:rPr lang="fr-FR" sz="1700" dirty="0"/>
              <a:t>Possibilité pour les industriels de demander une </a:t>
            </a:r>
            <a:r>
              <a:rPr lang="fr-FR" sz="1700" b="1" dirty="0"/>
              <a:t>dérogation de mise sur le marché </a:t>
            </a:r>
            <a:r>
              <a:rPr lang="fr-FR" sz="1700" dirty="0"/>
              <a:t>pour les DM n’ayant pas fait l’objet de procédures de certification (R. 5211-19 CSP)</a:t>
            </a:r>
            <a:endParaRPr lang="fr-FR" u="sng" dirty="0"/>
          </a:p>
          <a:p>
            <a:pPr marL="457200" lvl="1" indent="0">
              <a:spcBef>
                <a:spcPts val="600"/>
              </a:spcBef>
              <a:buNone/>
            </a:pPr>
            <a:endParaRPr lang="fr-FR" sz="1800" u="sng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D46913-5A26-2244-A273-0FC95A09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0F6746-25ED-9040-B3C6-DCAC9244C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15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A92398-A50F-EB4A-8AAD-72D396DD5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78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585C75-CD3B-F94B-8EB8-E6A2AFA4F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1620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0A22E"/>
                </a:solidFill>
              </a:rPr>
              <a:t>2.4. Quelques cas particuliers: les tests de diagnostic in-vitro du Covid-19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93677A-8D7C-9745-B1A3-69E009A99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43877"/>
            <a:ext cx="8918684" cy="4086560"/>
          </a:xfrm>
        </p:spPr>
        <p:txBody>
          <a:bodyPr>
            <a:normAutofit/>
          </a:bodyPr>
          <a:lstStyle/>
          <a:p>
            <a:r>
              <a:rPr lang="fr-FR" dirty="0"/>
              <a:t>Lignes directrices du 15 avril 2020 de la Commission sur les tests de diagnostic in-vitro du Covid-19</a:t>
            </a:r>
          </a:p>
          <a:p>
            <a:pPr lvl="1"/>
            <a:r>
              <a:rPr lang="fr-FR" sz="1700" dirty="0"/>
              <a:t>Rappel de la </a:t>
            </a:r>
            <a:r>
              <a:rPr lang="fr-FR" sz="1700" u="sng" dirty="0"/>
              <a:t>possibilité pour les EM d’autoriser la mise sur le marché sur leur territoire de DM-DIV individuels pour lesquels les procédures d’évaluation de la conformité n’ont pas encore été réalisées</a:t>
            </a:r>
          </a:p>
          <a:p>
            <a:pPr lvl="2"/>
            <a:r>
              <a:rPr lang="fr-FR" sz="1700" dirty="0"/>
              <a:t>En France, </a:t>
            </a:r>
            <a:r>
              <a:rPr lang="fr-FR" sz="1700" b="1" dirty="0"/>
              <a:t>autorisation pour les laboratoires </a:t>
            </a:r>
            <a:r>
              <a:rPr lang="fr-FR" sz="1700" dirty="0"/>
              <a:t>de biologie médicale réalisant l’examen de détection du génome du SARS-CoV-2 par RT PCR </a:t>
            </a:r>
            <a:r>
              <a:rPr lang="fr-FR" sz="1700" b="1" dirty="0"/>
              <a:t>de recourir à des DM-DIV non marqués CE</a:t>
            </a:r>
            <a:r>
              <a:rPr lang="fr-FR" sz="1700" dirty="0"/>
              <a:t> (arrêté du 14 avril 2020, JO du 15 avril 2020)</a:t>
            </a:r>
          </a:p>
          <a:p>
            <a:pPr lvl="1"/>
            <a:r>
              <a:rPr lang="fr-FR" sz="1700" dirty="0"/>
              <a:t>Forte recommandation que la validation clinique des tests Covid-19 commerciaux repose sur des résultats scientifiques contrôlés par des pairs </a:t>
            </a:r>
          </a:p>
          <a:p>
            <a:pPr lvl="2"/>
            <a:r>
              <a:rPr lang="fr-FR" sz="1600" dirty="0"/>
              <a:t>En France, les DM-DIV qui ne sont pas marqués CE sont </a:t>
            </a:r>
            <a:r>
              <a:rPr lang="fr-FR" sz="1600" b="1" dirty="0"/>
              <a:t>validés par le Centre national de référence</a:t>
            </a:r>
            <a:r>
              <a:rPr lang="fr-FR" sz="1600" dirty="0"/>
              <a:t> des virus des infections respiratoires (CNR)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F6F70C-1970-364E-A472-DEFE6297F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7C832F-B753-E841-B3F8-83795C7A0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9AFAA1-231C-2A4B-AA37-D8DA0901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33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7EF3BF-DD16-EA4D-BEDB-7F7CCFF79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78008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0A22E"/>
                </a:solidFill>
              </a:rPr>
              <a:t>2.5. Comment concilier projets de coopération et droit de la concurrence ? </a:t>
            </a:r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4E071757-C919-624D-8E84-32A0973BD3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720287"/>
              </p:ext>
            </p:extLst>
          </p:nvPr>
        </p:nvGraphicFramePr>
        <p:xfrm>
          <a:off x="2589212" y="1444487"/>
          <a:ext cx="5574127" cy="4441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3F0315B8-8DDA-644E-AF6A-6BB8BD5A8EE8}"/>
              </a:ext>
            </a:extLst>
          </p:cNvPr>
          <p:cNvSpPr txBox="1"/>
          <p:nvPr/>
        </p:nvSpPr>
        <p:spPr>
          <a:xfrm>
            <a:off x="4393572" y="4289803"/>
            <a:ext cx="19472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Echanges d’informations sensibles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6706318-4A26-8F45-BD42-73619BC6447F}"/>
              </a:ext>
            </a:extLst>
          </p:cNvPr>
          <p:cNvSpPr txBox="1"/>
          <p:nvPr/>
        </p:nvSpPr>
        <p:spPr>
          <a:xfrm>
            <a:off x="8755611" y="1607789"/>
            <a:ext cx="3212002" cy="42780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/>
              <a:t>Communication de la Commission du 8 avril 2020, </a:t>
            </a:r>
            <a:r>
              <a:rPr lang="fr-FR" sz="1600" i="1" dirty="0"/>
              <a:t>« Cadre temporaire pour l’appréciation des pratiques anticoncurrentielles dans les coopérations mises en place entre des entreprises pour réagir aux situations d’urgence découlant de la pandémie actuelle de COVID-19 »</a:t>
            </a:r>
            <a:r>
              <a:rPr lang="fr-FR" sz="1600" dirty="0"/>
              <a:t> 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/>
              <a:t>Communiqué de la Commission et du réseau européen des autorités de concurrence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DC54AD84-39D0-2840-9FBB-845EC5C56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943" y="4617521"/>
            <a:ext cx="978844" cy="97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A2189C-42B7-5442-934F-10082EF98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Cercle Montesquieu I </a:t>
            </a:r>
            <a:r>
              <a:rPr lang="en-US" dirty="0" err="1"/>
              <a:t>Décryptage</a:t>
            </a:r>
            <a:r>
              <a:rPr lang="en-US" dirty="0"/>
              <a:t> de </a:t>
            </a:r>
            <a:r>
              <a:rPr lang="en-US" dirty="0" err="1"/>
              <a:t>l'actualité</a:t>
            </a:r>
            <a:r>
              <a:rPr lang="en-US" dirty="0"/>
              <a:t> </a:t>
            </a:r>
            <a:r>
              <a:rPr lang="en-US" dirty="0" err="1"/>
              <a:t>liée</a:t>
            </a:r>
            <a:r>
              <a:rPr lang="en-US" dirty="0"/>
              <a:t> au Covid-19 par Geneste &amp; Devulder Avocats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AE115A-CB2B-E74A-B8FB-C6F17CAD2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17</a:t>
            </a:fld>
            <a:endParaRPr lang="en-US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FA08CE9D-7A4B-F14B-BE4F-99A1EE35E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40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D6EBE4-2210-B04E-87BF-39128D93C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7125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F0A22E"/>
                </a:solidFill>
              </a:rPr>
              <a:t>2.5.1. Sécurisation des pratiques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2732E6-3EFA-B641-A3FD-124D13EDA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386" y="2207041"/>
            <a:ext cx="8246049" cy="39233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/>
              <a:t>Commission</a:t>
            </a:r>
            <a:r>
              <a:rPr lang="fr-FR" sz="2000" dirty="0"/>
              <a:t> disposée à fournir aux entreprises ou associations d’entreprises : </a:t>
            </a:r>
          </a:p>
          <a:p>
            <a:pPr>
              <a:buFont typeface="Wingdings" pitchFamily="2" charset="2"/>
              <a:buChar char="ü"/>
            </a:pPr>
            <a:r>
              <a:rPr lang="fr-FR" sz="2000" dirty="0"/>
              <a:t>Des </a:t>
            </a:r>
            <a:r>
              <a:rPr lang="fr-FR" sz="2000" b="1" dirty="0"/>
              <a:t>orientations informelles </a:t>
            </a:r>
            <a:r>
              <a:rPr lang="fr-FR" sz="2000" dirty="0"/>
              <a:t>sur des initiatives spécifiques </a:t>
            </a:r>
          </a:p>
          <a:p>
            <a:pPr>
              <a:buFont typeface="Wingdings" pitchFamily="2" charset="2"/>
              <a:buChar char="ü"/>
            </a:pPr>
            <a:r>
              <a:rPr lang="fr-FR" sz="2000" dirty="0"/>
              <a:t>Des </a:t>
            </a:r>
            <a:r>
              <a:rPr lang="fr-FR" sz="2000" b="1" dirty="0"/>
              <a:t>assurances sur la légalité </a:t>
            </a:r>
            <a:r>
              <a:rPr lang="fr-FR" sz="2000" dirty="0"/>
              <a:t>d’initiatives de coopération spécifiques</a:t>
            </a:r>
            <a:r>
              <a:rPr lang="fr-FR" sz="2000" dirty="0">
                <a:sym typeface="Wingdings" pitchFamily="2" charset="2"/>
              </a:rPr>
              <a:t> (lettre administratives de compatibilité)</a:t>
            </a:r>
          </a:p>
          <a:p>
            <a:pPr marL="457200" lvl="1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ADLC</a:t>
            </a:r>
            <a:r>
              <a:rPr lang="fr-FR" sz="2000" dirty="0"/>
              <a:t> disposée à fournir des </a:t>
            </a:r>
            <a:r>
              <a:rPr lang="fr-FR" sz="2000" b="1" dirty="0"/>
              <a:t>conseils informels </a:t>
            </a:r>
            <a:r>
              <a:rPr lang="fr-FR" sz="2000" dirty="0"/>
              <a:t>quant à la compatibilité d’initiatives de coopération avec le droit de la concurrence  </a:t>
            </a:r>
          </a:p>
          <a:p>
            <a:pPr lvl="1"/>
            <a:endParaRPr lang="fr-FR" sz="2000" dirty="0">
              <a:sym typeface="Wingdings" pitchFamily="2" charset="2"/>
            </a:endParaRPr>
          </a:p>
          <a:p>
            <a:pPr lvl="1"/>
            <a:endParaRPr lang="fr-FR" sz="2000" dirty="0"/>
          </a:p>
          <a:p>
            <a:endParaRPr lang="fr-FR" sz="2000" dirty="0"/>
          </a:p>
        </p:txBody>
      </p:sp>
      <p:pic>
        <p:nvPicPr>
          <p:cNvPr id="7" name="Image 6" descr="Une image contenant dessin, signe, mètre&#10;&#10;Description générée automatiquement">
            <a:extLst>
              <a:ext uri="{FF2B5EF4-FFF2-40B4-BE49-F238E27FC236}">
                <a16:creationId xmlns:a16="http://schemas.microsoft.com/office/drawing/2014/main" id="{D7698F60-6C4E-F64C-8DFC-A199024E4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9943" y="2234625"/>
            <a:ext cx="959175" cy="636763"/>
          </a:xfrm>
          <a:prstGeom prst="rect">
            <a:avLst/>
          </a:prstGeom>
        </p:spPr>
      </p:pic>
      <p:pic>
        <p:nvPicPr>
          <p:cNvPr id="9" name="Image 8" descr="Une image contenant dessin, table&#10;&#10;Description générée automatiquement">
            <a:extLst>
              <a:ext uri="{FF2B5EF4-FFF2-40B4-BE49-F238E27FC236}">
                <a16:creationId xmlns:a16="http://schemas.microsoft.com/office/drawing/2014/main" id="{7091697C-671D-D248-B5D5-4F0C5F87BA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1883" y="4528273"/>
            <a:ext cx="967235" cy="636763"/>
          </a:xfrm>
          <a:prstGeom prst="rect">
            <a:avLst/>
          </a:prstGeom>
        </p:spPr>
      </p:pic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5C1107-4CBC-FB47-BF4E-C308AEDEF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B27305C-6A91-E241-9DDC-F91F439A8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18</a:t>
            </a:fld>
            <a:endParaRPr lang="en-US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B8D6A29B-25E9-4F44-B48E-531271171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0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A8FC35-0970-A943-A147-FAD6FD9D1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solidFill>
                  <a:srgbClr val="F0A22E"/>
                </a:solidFill>
              </a:rPr>
              <a:t>2.5.2. Guidelines sur l’appréciation des échanges d’informations</a:t>
            </a:r>
            <a:r>
              <a:rPr lang="fr-FR" sz="3200" dirty="0"/>
              <a:t> (1/3)</a:t>
            </a:r>
          </a:p>
        </p:txBody>
      </p:sp>
      <p:pic>
        <p:nvPicPr>
          <p:cNvPr id="8" name="Image 7" descr="Une image contenant vert&#10;&#10;Description générée automatiquement">
            <a:extLst>
              <a:ext uri="{FF2B5EF4-FFF2-40B4-BE49-F238E27FC236}">
                <a16:creationId xmlns:a16="http://schemas.microsoft.com/office/drawing/2014/main" id="{F11B4E15-3711-9543-9E71-7D8D778130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153" t="4280" r="33504" b="4370"/>
          <a:stretch/>
        </p:blipFill>
        <p:spPr>
          <a:xfrm>
            <a:off x="2488558" y="2213588"/>
            <a:ext cx="714112" cy="1806816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EF0CA099-D7B4-5B43-A4F1-BD100548164D}"/>
              </a:ext>
            </a:extLst>
          </p:cNvPr>
          <p:cNvSpPr txBox="1"/>
          <p:nvPr/>
        </p:nvSpPr>
        <p:spPr>
          <a:xfrm>
            <a:off x="3379808" y="1945993"/>
            <a:ext cx="77917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/>
          </a:p>
          <a:p>
            <a:r>
              <a:rPr lang="fr-FR" sz="2000" dirty="0"/>
              <a:t>Ne soulèvent </a:t>
            </a:r>
            <a:r>
              <a:rPr lang="fr-FR" sz="2000" b="1" dirty="0"/>
              <a:t>pas de problème </a:t>
            </a:r>
            <a:r>
              <a:rPr lang="fr-FR" sz="2000" dirty="0"/>
              <a:t>de concurrence : </a:t>
            </a:r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Les échanges d’informations concernant la production, la demande, les médicaments essentiels si 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fr-FR" sz="2000" dirty="0"/>
              <a:t>L’échange est coordonné par un </a:t>
            </a:r>
            <a:r>
              <a:rPr lang="fr-FR" sz="2000" b="1" dirty="0"/>
              <a:t>tiers indépendant 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fr-FR" sz="2000" dirty="0"/>
              <a:t>Les </a:t>
            </a:r>
            <a:r>
              <a:rPr lang="fr-FR" sz="2000" b="1" dirty="0"/>
              <a:t>données</a:t>
            </a:r>
            <a:r>
              <a:rPr lang="fr-FR" sz="2000" dirty="0"/>
              <a:t> échangées sont </a:t>
            </a:r>
            <a:r>
              <a:rPr lang="fr-FR" sz="2000" b="1" dirty="0"/>
              <a:t>agrégées</a:t>
            </a:r>
            <a:r>
              <a:rPr lang="fr-FR" sz="2000" dirty="0"/>
              <a:t> par le tiers</a:t>
            </a:r>
          </a:p>
          <a:p>
            <a:pPr lvl="1"/>
            <a:r>
              <a:rPr lang="fr-FR" sz="2000" dirty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Les coopérations </a:t>
            </a:r>
            <a:r>
              <a:rPr lang="fr-FR" sz="2000" u="sng" dirty="0"/>
              <a:t>temporaires</a:t>
            </a:r>
            <a:r>
              <a:rPr lang="fr-FR" sz="2000" dirty="0"/>
              <a:t> mises en place suite à des </a:t>
            </a:r>
            <a:r>
              <a:rPr lang="fr-FR" sz="2000" b="1" dirty="0"/>
              <a:t>demandes impératives </a:t>
            </a:r>
            <a:r>
              <a:rPr lang="fr-FR" sz="2000" dirty="0"/>
              <a:t>adressées par les pouvoirs publics 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6813F0-58F2-8A4B-A396-32401BFE0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E8FBED-5D4B-A946-9873-6E48112B9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19</a:t>
            </a:fld>
            <a:endParaRPr lang="en-US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58864D30-79C8-8E47-8086-EF3919BA7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41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E2A0C2-2CA9-7642-94E4-52909140E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9FC1F4-B6D9-D44C-B109-6E330F0D0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C36850-34FF-4E49-A9E1-C9B2578E8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2</a:t>
            </a:fld>
            <a:endParaRPr lang="en-US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ABF43498-D21C-F240-8AD4-CA5ED59D0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53152"/>
            <a:ext cx="8915400" cy="377762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fr-FR" sz="2400" b="1" dirty="0">
                <a:solidFill>
                  <a:schemeClr val="tx1"/>
                </a:solidFill>
              </a:rPr>
              <a:t>1. Le Covid-19: un sujet juridique, source d’une abondante production normative et jurisprudentielle</a:t>
            </a:r>
          </a:p>
          <a:p>
            <a:endParaRPr lang="fr-FR" sz="2400" b="1" dirty="0">
              <a:solidFill>
                <a:schemeClr val="tx1"/>
              </a:solidFill>
            </a:endParaRPr>
          </a:p>
          <a:p>
            <a:r>
              <a:rPr lang="fr-FR" sz="2400" b="1" dirty="0">
                <a:solidFill>
                  <a:schemeClr val="tx1"/>
                </a:solidFill>
              </a:rPr>
              <a:t>2. Gestion des pénuries et conditions de partage d’informations entre concurrents</a:t>
            </a:r>
          </a:p>
          <a:p>
            <a:endParaRPr lang="fr-FR" sz="2400" b="1" dirty="0">
              <a:solidFill>
                <a:schemeClr val="tx1"/>
              </a:solidFill>
            </a:endParaRPr>
          </a:p>
          <a:p>
            <a:r>
              <a:rPr lang="fr-FR" sz="2400" b="1" dirty="0">
                <a:solidFill>
                  <a:schemeClr val="tx1"/>
                </a:solidFill>
              </a:rPr>
              <a:t>3. Libre circulation des biens et impacts sur la </a:t>
            </a:r>
            <a:r>
              <a:rPr lang="fr-FR" sz="2400" b="1" i="1" dirty="0" err="1">
                <a:solidFill>
                  <a:schemeClr val="tx1"/>
                </a:solidFill>
              </a:rPr>
              <a:t>supply</a:t>
            </a:r>
            <a:r>
              <a:rPr lang="fr-FR" sz="2400" b="1" i="1" dirty="0">
                <a:solidFill>
                  <a:schemeClr val="tx1"/>
                </a:solidFill>
              </a:rPr>
              <a:t> </a:t>
            </a:r>
            <a:r>
              <a:rPr lang="fr-FR" sz="2400" b="1" i="1" dirty="0" err="1">
                <a:solidFill>
                  <a:schemeClr val="tx1"/>
                </a:solidFill>
              </a:rPr>
              <a:t>chain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9829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A8FC35-0970-A943-A147-FAD6FD9D1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681" y="357067"/>
            <a:ext cx="8911687" cy="128089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F0A22E"/>
                </a:solidFill>
              </a:rPr>
              <a:t>2.5.2. Guidelines sur l’appréciation des échanges d’informations </a:t>
            </a:r>
            <a:r>
              <a:rPr lang="fr-FR" sz="3200" dirty="0"/>
              <a:t>(2/3)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F0CA099-D7B4-5B43-A4F1-BD100548164D}"/>
              </a:ext>
            </a:extLst>
          </p:cNvPr>
          <p:cNvSpPr txBox="1"/>
          <p:nvPr/>
        </p:nvSpPr>
        <p:spPr>
          <a:xfrm>
            <a:off x="3214244" y="1905000"/>
            <a:ext cx="8911687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dirty="0"/>
              <a:t>N’apparaît  « pas problématique » ou « pas prioritaire » dans le cadre de la politique de contrôle un échange d’informations ou une mesure de coordination s’il/elle est : </a:t>
            </a:r>
          </a:p>
          <a:p>
            <a:pPr indent="-285750">
              <a:spcBef>
                <a:spcPts val="600"/>
              </a:spcBef>
              <a:buFont typeface="Wingdings" pitchFamily="2" charset="2"/>
              <a:buChar char="ü"/>
            </a:pPr>
            <a:r>
              <a:rPr lang="fr-FR" b="1" dirty="0"/>
              <a:t>objectivement nécessaire </a:t>
            </a:r>
            <a:r>
              <a:rPr lang="fr-FR" dirty="0"/>
              <a:t>pour accroître la production afin de faire cesser ou d’éviter une pénurie d’approvisionnement en produits ou services essentiels</a:t>
            </a:r>
          </a:p>
          <a:p>
            <a:pPr indent="-285750">
              <a:spcBef>
                <a:spcPts val="600"/>
              </a:spcBef>
              <a:buFont typeface="Wingdings" pitchFamily="2" charset="2"/>
              <a:buChar char="ü"/>
            </a:pPr>
            <a:r>
              <a:rPr lang="fr-FR" dirty="0"/>
              <a:t>de nature </a:t>
            </a:r>
            <a:r>
              <a:rPr lang="fr-FR" b="1" dirty="0"/>
              <a:t>temporaire</a:t>
            </a:r>
            <a:r>
              <a:rPr lang="fr-FR" dirty="0"/>
              <a:t> (i.e. tant qu’il existe un risque de pénurie ou pendant la pandémie de COVID-19)</a:t>
            </a:r>
          </a:p>
          <a:p>
            <a:pPr indent="-285750">
              <a:spcBef>
                <a:spcPts val="600"/>
              </a:spcBef>
              <a:buFont typeface="Wingdings" pitchFamily="2" charset="2"/>
              <a:buChar char="ü"/>
            </a:pPr>
            <a:r>
              <a:rPr lang="fr-FR" b="1" dirty="0"/>
              <a:t>proportionné</a:t>
            </a:r>
            <a:r>
              <a:rPr lang="fr-FR" dirty="0"/>
              <a:t>, i.e. qu’il/elle n’excède pas ce qui est strictement nécessaire pour atteindre l’objectif visant à faire cesser ou à éviter une pénurie</a:t>
            </a:r>
          </a:p>
          <a:p>
            <a:pPr indent="-285750">
              <a:spcBef>
                <a:spcPts val="600"/>
              </a:spcBef>
              <a:buFont typeface="Wingdings" pitchFamily="2" charset="2"/>
              <a:buChar char="ü"/>
            </a:pPr>
            <a:endParaRPr lang="fr-FR" dirty="0"/>
          </a:p>
          <a:p>
            <a:pPr>
              <a:spcBef>
                <a:spcPts val="600"/>
              </a:spcBef>
            </a:pPr>
            <a:r>
              <a:rPr lang="fr-FR" i="1" dirty="0"/>
              <a:t>Le fait qu’une coopération soit </a:t>
            </a:r>
            <a:r>
              <a:rPr lang="fr-FR" b="1" i="1" dirty="0"/>
              <a:t>encouragée/coordonnée par un pouvoir public</a:t>
            </a:r>
            <a:r>
              <a:rPr lang="fr-FR" i="1" dirty="0"/>
              <a:t> constitue un facteur à prendre en compte</a:t>
            </a:r>
          </a:p>
          <a:p>
            <a:pPr indent="-285750">
              <a:spcBef>
                <a:spcPts val="600"/>
              </a:spcBef>
              <a:buFont typeface="Wingdings" pitchFamily="2" charset="2"/>
              <a:buChar char="ü"/>
            </a:pPr>
            <a:endParaRPr lang="fr-FR" dirty="0"/>
          </a:p>
          <a:p>
            <a:pPr>
              <a:spcBef>
                <a:spcPts val="600"/>
              </a:spcBef>
            </a:pPr>
            <a:endParaRPr lang="fr-FR" dirty="0"/>
          </a:p>
        </p:txBody>
      </p:sp>
      <p:pic>
        <p:nvPicPr>
          <p:cNvPr id="7" name="Espace réservé du contenu 10" descr="Une image contenant photo, différent, noir, pièce&#10;&#10;Description générée automatiquement">
            <a:extLst>
              <a:ext uri="{FF2B5EF4-FFF2-40B4-BE49-F238E27FC236}">
                <a16:creationId xmlns:a16="http://schemas.microsoft.com/office/drawing/2014/main" id="{AD9126BD-329C-7846-B272-1EFF690F26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342" t="5848" r="34392" b="5077"/>
          <a:stretch/>
        </p:blipFill>
        <p:spPr>
          <a:xfrm>
            <a:off x="2403681" y="2286517"/>
            <a:ext cx="625033" cy="1731201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CC7065-52D2-F343-B869-732330A00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97879B-0454-414F-8058-D42FB35A0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20</a:t>
            </a:fld>
            <a:endParaRPr lang="en-US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192A2751-C61D-0046-B23E-1DA1B0E7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809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8E2B57-398B-054A-8A4B-E254CF022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solidFill>
                  <a:srgbClr val="F0A22E"/>
                </a:solidFill>
              </a:rPr>
              <a:t>2.5.2. Guidelines sur l’appréciation des échanges d’informations </a:t>
            </a:r>
            <a:r>
              <a:rPr lang="fr-FR" sz="3200" dirty="0"/>
              <a:t>(3/3)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7251E4-0E04-E746-846E-D5B6F6699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019692" cy="377762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fr-FR" dirty="0"/>
          </a:p>
          <a:p>
            <a:pPr>
              <a:buFont typeface="Wingdings" pitchFamily="2" charset="2"/>
              <a:buChar char="Ø"/>
            </a:pPr>
            <a:endParaRPr lang="fr-FR" dirty="0"/>
          </a:p>
          <a:p>
            <a:pPr>
              <a:buFont typeface="Wingdings" pitchFamily="2" charset="2"/>
              <a:buChar char="Ø"/>
            </a:pPr>
            <a:endParaRPr lang="fr-FR" dirty="0"/>
          </a:p>
          <a:p>
            <a:pPr>
              <a:buFont typeface="Wingdings" pitchFamily="2" charset="2"/>
              <a:buChar char="Ø"/>
            </a:pPr>
            <a:r>
              <a:rPr lang="fr-FR" sz="2000" dirty="0"/>
              <a:t>Avoir recours à un </a:t>
            </a:r>
            <a:r>
              <a:rPr lang="fr-FR" sz="2000" b="1" dirty="0"/>
              <a:t>tiers de confiance </a:t>
            </a:r>
            <a:r>
              <a:rPr lang="fr-FR" sz="2000" dirty="0"/>
              <a:t>pour échanger des informations sensibles </a:t>
            </a:r>
          </a:p>
          <a:p>
            <a:pPr>
              <a:buFont typeface="Wingdings" pitchFamily="2" charset="2"/>
              <a:buChar char="Ø"/>
            </a:pPr>
            <a:r>
              <a:rPr lang="fr-FR" sz="2000" b="1" dirty="0"/>
              <a:t>Documenter</a:t>
            </a:r>
            <a:r>
              <a:rPr lang="fr-FR" sz="2000" dirty="0"/>
              <a:t> tous les échanges et les accords conclus et mettre ceux-ci à disposition des autorités de concurrence </a:t>
            </a:r>
          </a:p>
          <a:p>
            <a:pPr>
              <a:buFont typeface="Wingdings" pitchFamily="2" charset="2"/>
              <a:buChar char="Ø"/>
            </a:pPr>
            <a:r>
              <a:rPr lang="fr-FR" sz="2000" b="1" dirty="0"/>
              <a:t>Soumettre le projet à la Commission ou à l’ADLC </a:t>
            </a:r>
            <a:r>
              <a:rPr lang="fr-FR" sz="2000" dirty="0"/>
              <a:t>avant de le mettre en pratique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7B7C561-A4B5-1847-8BB1-4ED82944A6D4}"/>
              </a:ext>
            </a:extLst>
          </p:cNvPr>
          <p:cNvSpPr/>
          <p:nvPr/>
        </p:nvSpPr>
        <p:spPr>
          <a:xfrm>
            <a:off x="4712756" y="2129586"/>
            <a:ext cx="4664597" cy="687729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/>
              <a:t>Recommandations pratiques 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28E98A-46A5-D044-AD60-9E9ABF250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6D5018B-639B-1B45-902B-D4FB2E453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21</a:t>
            </a:fld>
            <a:endParaRPr lang="en-US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638AA29B-C13D-2F4A-BEB9-0AD3D1C9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37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ACEBD4-FC75-DE44-BC71-80218B3EB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3. Atteintes à la libre circulation des biens et impact sur la </a:t>
            </a:r>
            <a:r>
              <a:rPr lang="fr-FR" sz="3200" b="1" i="1" dirty="0" err="1">
                <a:solidFill>
                  <a:srgbClr val="F0A22E"/>
                </a:solidFill>
              </a:rPr>
              <a:t>supply</a:t>
            </a:r>
            <a:r>
              <a:rPr lang="fr-FR" sz="3200" b="1" i="1" dirty="0">
                <a:solidFill>
                  <a:srgbClr val="F0A22E"/>
                </a:solidFill>
              </a:rPr>
              <a:t> </a:t>
            </a:r>
            <a:r>
              <a:rPr lang="fr-FR" sz="3200" b="1" i="1" dirty="0" err="1">
                <a:solidFill>
                  <a:srgbClr val="F0A22E"/>
                </a:solidFill>
              </a:rPr>
              <a:t>chain</a:t>
            </a:r>
            <a:endParaRPr lang="fr-FR" sz="3200" i="1" dirty="0">
              <a:solidFill>
                <a:srgbClr val="F0A22E"/>
              </a:solidFill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54C0C00A-BA13-EE48-B48F-20C9CF55F932}"/>
              </a:ext>
            </a:extLst>
          </p:cNvPr>
          <p:cNvSpPr/>
          <p:nvPr/>
        </p:nvSpPr>
        <p:spPr>
          <a:xfrm>
            <a:off x="2589212" y="3731567"/>
            <a:ext cx="8066055" cy="193899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05F44C9-7A9E-774C-A9A6-5BB932C839C9}"/>
              </a:ext>
            </a:extLst>
          </p:cNvPr>
          <p:cNvSpPr txBox="1"/>
          <p:nvPr/>
        </p:nvSpPr>
        <p:spPr>
          <a:xfrm>
            <a:off x="2998564" y="3875722"/>
            <a:ext cx="72473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3.1. Etat des lieux</a:t>
            </a:r>
          </a:p>
          <a:p>
            <a:endParaRPr lang="fr-FR" sz="2000" b="1" dirty="0">
              <a:solidFill>
                <a:schemeClr val="bg1"/>
              </a:solidFill>
            </a:endParaRPr>
          </a:p>
          <a:p>
            <a:r>
              <a:rPr lang="fr-FR" sz="2000" b="1" dirty="0">
                <a:solidFill>
                  <a:schemeClr val="bg1"/>
                </a:solidFill>
              </a:rPr>
              <a:t>3.2. Les propositions de la Commission</a:t>
            </a:r>
          </a:p>
          <a:p>
            <a:endParaRPr lang="fr-FR" sz="2000" b="1" dirty="0">
              <a:solidFill>
                <a:schemeClr val="bg1"/>
              </a:solidFill>
            </a:endParaRPr>
          </a:p>
          <a:p>
            <a:r>
              <a:rPr lang="fr-FR" sz="2000" b="1" dirty="0">
                <a:solidFill>
                  <a:schemeClr val="bg1"/>
                </a:solidFill>
              </a:rPr>
              <a:t>3.3. Quelques spécificités pour les EPI </a:t>
            </a:r>
          </a:p>
          <a:p>
            <a:endParaRPr lang="fr-FR" sz="20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2592925" y="2491598"/>
            <a:ext cx="9205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« Notre marché intérieur est un instrument essentiel de la solidarité européenne »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959503" y="3041141"/>
            <a:ext cx="2499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Ursula </a:t>
            </a:r>
            <a:r>
              <a:rPr lang="fr-FR" b="1" dirty="0" err="1"/>
              <a:t>von</a:t>
            </a:r>
            <a:r>
              <a:rPr lang="fr-FR" b="1" dirty="0"/>
              <a:t> der </a:t>
            </a:r>
            <a:r>
              <a:rPr lang="fr-FR" b="1" dirty="0" err="1"/>
              <a:t>Leyen</a:t>
            </a:r>
            <a:endParaRPr lang="fr-FR" b="1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228E7DF7-C433-0743-95EF-DF4AFBE2C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7661C4-F4E2-F943-9734-E7B3D3CFB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22</a:t>
            </a:fld>
            <a:endParaRPr lang="en-US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8C80CAD-722C-0543-9252-0F45D7137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861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05B0CE-B329-C14E-ADE6-D13EA78BD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3.1. Etat des lieux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AF8F7F-5A83-BD42-A1D0-43385F673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62269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/>
              <a:t>13 EM</a:t>
            </a:r>
            <a:r>
              <a:rPr lang="fr-FR" sz="2000" dirty="0"/>
              <a:t> ont rétabli le </a:t>
            </a:r>
            <a:r>
              <a:rPr lang="fr-FR" sz="2000" b="1" dirty="0"/>
              <a:t>contrôle aux frontières </a:t>
            </a:r>
            <a:r>
              <a:rPr lang="fr-FR" sz="2000" dirty="0"/>
              <a:t>+ la Norvège + la Suisse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La France a rétabli le contrôle aux frontières à la suite de l’attentat du 13 novembre 2015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Depuis lors, le contrôle a été régulièrement reconduit par période de six mois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La France vient de notifier à la Commission une nouvelle prolongation de six mois, jusqu’à fin octobre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587DE6-9075-CF4B-AE30-D75E2776C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F9516D8-98FC-6C46-B3F1-A4AA450C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23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193AFA8-2408-8046-9536-E5F8587ED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91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05B0CE-B329-C14E-ADE6-D13EA78BD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22892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3.2. Les propositions de la Commission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AF8F7F-5A83-BD42-A1D0-43385F673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2532"/>
            <a:ext cx="9165466" cy="475527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2000" dirty="0">
                <a:solidFill>
                  <a:schemeClr val="tx1"/>
                </a:solidFill>
              </a:rPr>
              <a:t>Lignes directrices du 16 mars 2020 (JOUE, 16 mars 2020, C 86 I, page 1) et Communication du 23 mars (JOUE, 23 mars, C 96 I, page 1)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endParaRPr lang="fr-FR" sz="2000" b="1" dirty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</a:pPr>
            <a:r>
              <a:rPr lang="fr-FR" sz="2000" dirty="0">
                <a:solidFill>
                  <a:schemeClr val="tx1"/>
                </a:solidFill>
              </a:rPr>
              <a:t>Les EM sont invités à </a:t>
            </a:r>
            <a:r>
              <a:rPr lang="fr-FR" sz="2000" b="1" dirty="0">
                <a:solidFill>
                  <a:schemeClr val="tx1"/>
                </a:solidFill>
              </a:rPr>
              <a:t>notifier des « voies réservées » </a:t>
            </a:r>
            <a:r>
              <a:rPr lang="fr-FR" sz="2000" dirty="0">
                <a:solidFill>
                  <a:schemeClr val="tx1"/>
                </a:solidFill>
              </a:rPr>
              <a:t>par lesquelles circuleraient librement les biens essentiels (produits médicaux, produits alimentaires</a:t>
            </a:r>
            <a:r>
              <a:rPr lang="is-IS" sz="2000" dirty="0">
                <a:solidFill>
                  <a:schemeClr val="tx1"/>
                </a:solidFill>
              </a:rPr>
              <a:t>…)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is-IS" sz="2000" dirty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</a:pPr>
            <a:r>
              <a:rPr lang="is-IS" sz="2000" dirty="0">
                <a:solidFill>
                  <a:schemeClr val="tx1"/>
                </a:solidFill>
              </a:rPr>
              <a:t>Les EM sont invités à faire preuve de </a:t>
            </a:r>
            <a:r>
              <a:rPr lang="is-IS" sz="2000" b="1" dirty="0">
                <a:solidFill>
                  <a:schemeClr val="tx1"/>
                </a:solidFill>
              </a:rPr>
              <a:t>souplesse dans l’appréciation des documents de transport</a:t>
            </a:r>
            <a:r>
              <a:rPr lang="is-IS" sz="2000" dirty="0">
                <a:solidFill>
                  <a:schemeClr val="tx1"/>
                </a:solidFill>
              </a:rPr>
              <a:t>, y compris pour le conducteur (attestation de l’employeur dont le modèle figure en annexe à la Communication)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D942EAD-E70D-E247-B197-ABAC15DEAE6F}"/>
              </a:ext>
            </a:extLst>
          </p:cNvPr>
          <p:cNvSpPr txBox="1"/>
          <p:nvPr/>
        </p:nvSpPr>
        <p:spPr>
          <a:xfrm>
            <a:off x="10943303" y="3982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85C6C700-FC83-3844-B238-CFCDB1552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B16EF5-4A5F-8843-BF73-E081991D2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24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D4A4D0C-32DB-4947-BB1E-B3259A49C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487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94E7FE-9943-9242-AAA7-4E9F0CFEE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28124"/>
            <a:ext cx="8722801" cy="75822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3.3. Quelques spécificités pour les EPI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FDAFED-ADEE-4B45-B2EB-D42DC6AEB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66896"/>
            <a:ext cx="8915400" cy="377762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fr-FR" sz="2000" b="1" dirty="0"/>
              <a:t>Exportations des EPI en dehors de l’UE soumises à autorisation </a:t>
            </a:r>
            <a:r>
              <a:rPr lang="fr-FR" sz="2000" dirty="0"/>
              <a:t>des EM (note d’orientation de la Commission aux États membres du 20 mars 2020 soumettant l’exportation de certains produits à la présentation d’une autorisation d’exportation)</a:t>
            </a:r>
          </a:p>
          <a:p>
            <a:pPr>
              <a:spcBef>
                <a:spcPts val="600"/>
              </a:spcBef>
            </a:pPr>
            <a:endParaRPr lang="fr-FR" sz="2000" dirty="0"/>
          </a:p>
          <a:p>
            <a:pPr lvl="1">
              <a:spcBef>
                <a:spcPts val="600"/>
              </a:spcBef>
            </a:pPr>
            <a:r>
              <a:rPr lang="fr-FR" sz="2000" dirty="0"/>
              <a:t>Exception pour certains pays et territoires dont ceux qui entretiennent des relations particulières avec la France</a:t>
            </a:r>
          </a:p>
          <a:p>
            <a:pPr lvl="1">
              <a:spcBef>
                <a:spcPts val="600"/>
              </a:spcBef>
            </a:pPr>
            <a:endParaRPr lang="fr-FR" sz="2000" dirty="0"/>
          </a:p>
          <a:p>
            <a:pPr lvl="1">
              <a:spcBef>
                <a:spcPts val="600"/>
              </a:spcBef>
            </a:pPr>
            <a:r>
              <a:rPr lang="fr-FR" sz="2000" dirty="0"/>
              <a:t>Autorisations octroyées si le transfert d’EPI ne constitue pas une menace pour la disponibilité dans l’EM concerné ou dans l’UE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D77EEF-004D-5149-83A4-55CCBACA6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8FF463-CFBC-A64E-BEB8-9999E71B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AD2550-5B28-594F-A14C-7496A5630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258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1">
            <a:extLst>
              <a:ext uri="{FF2B5EF4-FFF2-40B4-BE49-F238E27FC236}">
                <a16:creationId xmlns:a16="http://schemas.microsoft.com/office/drawing/2014/main" id="{859B704B-BE78-8845-B9F1-C92B3E7C4AE6}"/>
              </a:ext>
            </a:extLst>
          </p:cNvPr>
          <p:cNvSpPr/>
          <p:nvPr/>
        </p:nvSpPr>
        <p:spPr>
          <a:xfrm>
            <a:off x="3248077" y="650814"/>
            <a:ext cx="7686675" cy="1915206"/>
          </a:xfrm>
          <a:prstGeom prst="roundRect">
            <a:avLst/>
          </a:prstGeom>
          <a:ln w="38100">
            <a:solidFill>
              <a:srgbClr val="F0A22E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>
              <a:defRPr/>
            </a:pPr>
            <a:endParaRPr lang="en-GB" altLang="fr-FR" sz="3200" b="1" dirty="0">
              <a:latin typeface="Arial (Corps)"/>
              <a:ea typeface="Verdana" charset="0"/>
              <a:cs typeface="Verdana" charset="0"/>
            </a:endParaRPr>
          </a:p>
          <a:p>
            <a:pPr marL="0" lvl="1" algn="ctr">
              <a:defRPr/>
            </a:pPr>
            <a:r>
              <a:rPr lang="en-GB" altLang="fr-FR" sz="3200" b="1" dirty="0">
                <a:solidFill>
                  <a:schemeClr val="tx1"/>
                </a:solidFill>
                <a:ea typeface="Verdana" charset="0"/>
                <a:cs typeface="Verdana" charset="0"/>
              </a:rPr>
              <a:t>Merci pour </a:t>
            </a:r>
            <a:r>
              <a:rPr lang="en-GB" altLang="fr-FR" sz="3200" b="1" dirty="0" err="1">
                <a:solidFill>
                  <a:schemeClr val="tx1"/>
                </a:solidFill>
                <a:ea typeface="Verdana" charset="0"/>
                <a:cs typeface="Verdana" charset="0"/>
              </a:rPr>
              <a:t>votre</a:t>
            </a:r>
            <a:r>
              <a:rPr lang="en-GB" altLang="fr-FR" sz="3200" b="1" dirty="0">
                <a:solidFill>
                  <a:schemeClr val="tx1"/>
                </a:solidFill>
                <a:ea typeface="Verdana" charset="0"/>
                <a:cs typeface="Verdana" charset="0"/>
              </a:rPr>
              <a:t> attention</a:t>
            </a:r>
          </a:p>
          <a:p>
            <a:pPr marL="0" lvl="1" algn="ctr">
              <a:defRPr/>
            </a:pPr>
            <a:endParaRPr lang="en-GB" altLang="fr-FR" sz="3200" b="1" dirty="0">
              <a:solidFill>
                <a:schemeClr val="tx1"/>
              </a:solidFill>
              <a:ea typeface="Verdana" charset="0"/>
              <a:cs typeface="Verdana" charset="0"/>
            </a:endParaRPr>
          </a:p>
          <a:p>
            <a:pPr marL="0" lvl="1" algn="ctr">
              <a:defRPr/>
            </a:pPr>
            <a:r>
              <a:rPr lang="en-GB" altLang="fr-FR" sz="3200" b="1" i="1" dirty="0">
                <a:solidFill>
                  <a:srgbClr val="F0A22E"/>
                </a:solidFill>
                <a:ea typeface="Verdana" charset="0"/>
                <a:cs typeface="Verdana" charset="0"/>
              </a:rPr>
              <a:t>Des questions </a:t>
            </a:r>
            <a:endParaRPr lang="en-GB" altLang="fr-FR" sz="1600" i="1" u="sng" dirty="0">
              <a:solidFill>
                <a:srgbClr val="F0A22E"/>
              </a:solidFill>
              <a:ea typeface="Verdana" charset="0"/>
              <a:cs typeface="Verdana" charset="0"/>
            </a:endParaRPr>
          </a:p>
          <a:p>
            <a:pPr marL="0" lvl="1" algn="just">
              <a:defRPr/>
            </a:pPr>
            <a:endParaRPr lang="en-GB" altLang="fr-FR" sz="1600" dirty="0">
              <a:latin typeface="Verdana" charset="0"/>
              <a:ea typeface="Verdana" charset="0"/>
              <a:cs typeface="Verdana" charset="0"/>
            </a:endParaRPr>
          </a:p>
          <a:p>
            <a:pPr algn="ctr">
              <a:defRPr/>
            </a:pPr>
            <a:endParaRPr lang="en-ID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7091415" y="3953618"/>
            <a:ext cx="4656665" cy="195738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b="1" dirty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Bernard Geneste</a:t>
            </a:r>
            <a:r>
              <a:rPr lang="fr-FR" dirty="0">
                <a:solidFill>
                  <a:schemeClr val="tx1"/>
                </a:solidFill>
              </a:rPr>
              <a:t>, avocat associé</a:t>
            </a:r>
          </a:p>
          <a:p>
            <a:r>
              <a:rPr lang="fr-FR" dirty="0">
                <a:solidFill>
                  <a:schemeClr val="accent1"/>
                </a:solidFill>
                <a:hlinkClick r:id="rId2"/>
              </a:rPr>
              <a:t>Bernard.geneste@gd-associes.com</a:t>
            </a:r>
            <a:r>
              <a:rPr lang="fr-FR" dirty="0">
                <a:solidFill>
                  <a:schemeClr val="accent1"/>
                </a:solidFill>
              </a:rPr>
              <a:t> 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Marine Devulder</a:t>
            </a:r>
            <a:r>
              <a:rPr lang="fr-FR" dirty="0">
                <a:solidFill>
                  <a:schemeClr val="tx1"/>
                </a:solidFill>
              </a:rPr>
              <a:t>, avocat associé</a:t>
            </a:r>
          </a:p>
          <a:p>
            <a:r>
              <a:rPr lang="fr-FR" dirty="0">
                <a:hlinkClick r:id="rId3"/>
              </a:rPr>
              <a:t>Marine.devulder@gd-associes.com</a:t>
            </a:r>
            <a:r>
              <a:rPr lang="fr-FR" dirty="0"/>
              <a:t> 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9961DED-5BDB-DC44-A384-5AB1A3F4E5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1871" y="3940020"/>
            <a:ext cx="3973820" cy="1970978"/>
          </a:xfrm>
          <a:prstGeom prst="rect">
            <a:avLst/>
          </a:prstGeom>
        </p:spPr>
      </p:pic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A1BAE286-A714-3243-B77E-C09558BC2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D54D9C2-CA5A-E340-A3B5-1A4BE8EC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26</a:t>
            </a:fld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4A8591-DD0D-E243-B500-2E097C01F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pic>
        <p:nvPicPr>
          <p:cNvPr id="8" name="Graphique 7" descr="Aide">
            <a:extLst>
              <a:ext uri="{FF2B5EF4-FFF2-40B4-BE49-F238E27FC236}">
                <a16:creationId xmlns:a16="http://schemas.microsoft.com/office/drawing/2014/main" id="{86168C8B-8455-4812-A297-9DFC8BF330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64980" y="1731521"/>
            <a:ext cx="735495" cy="73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8175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FF01EA-4C16-B54D-968B-48330B1D1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737684" cy="1642012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0A22E"/>
                </a:solidFill>
              </a:rPr>
              <a:t>1. </a:t>
            </a:r>
            <a:r>
              <a:rPr lang="fr-FR" b="1" dirty="0">
                <a:solidFill>
                  <a:srgbClr val="F0A22E"/>
                </a:solidFill>
                <a:cs typeface="Calibri"/>
              </a:rPr>
              <a:t>Le Covid-19 :</a:t>
            </a:r>
            <a:br>
              <a:rPr lang="fr-FR" b="1" dirty="0">
                <a:solidFill>
                  <a:srgbClr val="F0A22E"/>
                </a:solidFill>
                <a:cs typeface="Calibri"/>
              </a:rPr>
            </a:br>
            <a:r>
              <a:rPr lang="fr-FR" b="1" dirty="0">
                <a:solidFill>
                  <a:schemeClr val="tx1"/>
                </a:solidFill>
                <a:cs typeface="Calibri"/>
              </a:rPr>
              <a:t>Un sujet juridique, source d’une abondante production normative et jurisprudentielle</a:t>
            </a:r>
            <a:endParaRPr lang="fr-FR" dirty="0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25C702B-47D9-7440-9E30-E692ED579741}"/>
              </a:ext>
            </a:extLst>
          </p:cNvPr>
          <p:cNvSpPr/>
          <p:nvPr/>
        </p:nvSpPr>
        <p:spPr>
          <a:xfrm>
            <a:off x="2592925" y="2956367"/>
            <a:ext cx="8737684" cy="246377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</a:rPr>
              <a:t>1.1. Le Covid-19 : un sujet juridique</a:t>
            </a:r>
          </a:p>
          <a:p>
            <a:endParaRPr lang="fr-FR" sz="2400" b="1" dirty="0">
              <a:solidFill>
                <a:schemeClr val="bg1"/>
              </a:solidFill>
            </a:endParaRPr>
          </a:p>
          <a:p>
            <a:r>
              <a:rPr lang="fr-FR" sz="2400" b="1" dirty="0">
                <a:solidFill>
                  <a:schemeClr val="bg1"/>
                </a:solidFill>
              </a:rPr>
              <a:t>1.2. Le cadre juridique au niveau français</a:t>
            </a:r>
          </a:p>
          <a:p>
            <a:endParaRPr lang="fr-FR" sz="2400" b="1" dirty="0">
              <a:solidFill>
                <a:schemeClr val="bg1"/>
              </a:solidFill>
            </a:endParaRPr>
          </a:p>
          <a:p>
            <a:r>
              <a:rPr lang="fr-FR" sz="2400" b="1" dirty="0">
                <a:solidFill>
                  <a:schemeClr val="bg1"/>
                </a:solidFill>
              </a:rPr>
              <a:t>1.3. Le cadre juridique au niveau européen 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585CCE-0BCC-BE48-AA38-455BBDFC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E38757E-6FFF-AF43-811F-A00ED79F1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3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888589C-A465-F142-9EBE-E47D9F26A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698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3C7341-98AC-1C4B-8625-7F83F2ACC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1.1. Le Covid-19 : </a:t>
            </a:r>
            <a:r>
              <a:rPr lang="fr-FR" sz="3200" b="1" dirty="0">
                <a:solidFill>
                  <a:schemeClr val="tx1"/>
                </a:solidFill>
              </a:rPr>
              <a:t>un sujet juridique</a:t>
            </a:r>
          </a:p>
        </p:txBody>
      </p:sp>
      <p:pic>
        <p:nvPicPr>
          <p:cNvPr id="5" name="Image 4" descr="Une image contenant dessin, signe, mètre&#10;&#10;Description générée automatiquement">
            <a:extLst>
              <a:ext uri="{FF2B5EF4-FFF2-40B4-BE49-F238E27FC236}">
                <a16:creationId xmlns:a16="http://schemas.microsoft.com/office/drawing/2014/main" id="{A96E4059-A2A2-3546-B5EE-3791D9FAB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3519" y="3644381"/>
            <a:ext cx="1971213" cy="1308620"/>
          </a:xfrm>
          <a:prstGeom prst="rect">
            <a:avLst/>
          </a:prstGeom>
        </p:spPr>
      </p:pic>
      <p:pic>
        <p:nvPicPr>
          <p:cNvPr id="6" name="Image 5" descr="Une image contenant dessin, table&#10;&#10;Description générée automatiquement">
            <a:extLst>
              <a:ext uri="{FF2B5EF4-FFF2-40B4-BE49-F238E27FC236}">
                <a16:creationId xmlns:a16="http://schemas.microsoft.com/office/drawing/2014/main" id="{4DD005B5-6CB6-4D40-9A45-F483F0F71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9418" y="3644381"/>
            <a:ext cx="1987777" cy="130862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AB97662F-ECF1-2F49-8A83-7FB1F3B7FF44}"/>
              </a:ext>
            </a:extLst>
          </p:cNvPr>
          <p:cNvSpPr txBox="1"/>
          <p:nvPr/>
        </p:nvSpPr>
        <p:spPr>
          <a:xfrm>
            <a:off x="4997195" y="2079753"/>
            <a:ext cx="22875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Un sujet traité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14DCB84-85B3-4F45-AC49-49447AE1541A}"/>
              </a:ext>
            </a:extLst>
          </p:cNvPr>
          <p:cNvSpPr txBox="1"/>
          <p:nvPr/>
        </p:nvSpPr>
        <p:spPr>
          <a:xfrm>
            <a:off x="7248747" y="3189751"/>
            <a:ext cx="2960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Au</a:t>
            </a:r>
            <a:r>
              <a:rPr lang="fr-FR" dirty="0"/>
              <a:t> niveau européen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0EDB48E-3704-9C47-962F-185404AF12C1}"/>
              </a:ext>
            </a:extLst>
          </p:cNvPr>
          <p:cNvSpPr txBox="1"/>
          <p:nvPr/>
        </p:nvSpPr>
        <p:spPr>
          <a:xfrm>
            <a:off x="2571824" y="3142537"/>
            <a:ext cx="2960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Au niveau français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14953339-D8AE-9546-AF22-3BDF4A44AF70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flipH="1">
            <a:off x="4052056" y="2479863"/>
            <a:ext cx="2088907" cy="662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EA755F35-3BC1-C742-BB16-A2BB4B31904A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6140963" y="2479863"/>
            <a:ext cx="2588016" cy="709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C6BD73A-DB50-7241-B5CC-918A831C2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A4BCAE-A926-1B49-A479-8F1991F69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4</a:t>
            </a:fld>
            <a:endParaRPr lang="en-US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5EEB3DC2-8D4A-3C40-9B05-1EABD7ED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72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C15987-95BB-3E4F-9270-4BDE19BE8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16" y="169358"/>
            <a:ext cx="8911687" cy="66068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1.2. Le cadre juridique au niveau français</a:t>
            </a:r>
            <a:r>
              <a:rPr lang="fr-FR" sz="3200" dirty="0">
                <a:solidFill>
                  <a:schemeClr val="tx1"/>
                </a:solidFill>
              </a:rPr>
              <a:t> (1/3)</a:t>
            </a:r>
            <a:endParaRPr lang="fr-FR" sz="3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E28A4A-40F4-A848-8DA4-9E9F41A55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67940" y="921503"/>
            <a:ext cx="8195473" cy="737241"/>
          </a:xfrm>
        </p:spPr>
        <p:txBody>
          <a:bodyPr/>
          <a:lstStyle/>
          <a:p>
            <a:pPr algn="ctr"/>
            <a:r>
              <a:rPr lang="fr-FR" sz="2000" b="1" dirty="0"/>
              <a:t>Loi d’urgence n°</a:t>
            </a:r>
            <a:r>
              <a:rPr lang="fr-FR" sz="2000" b="1" dirty="0">
                <a:cs typeface="Calibri"/>
              </a:rPr>
              <a:t>2020-290 du 23 mars 2020</a:t>
            </a:r>
          </a:p>
          <a:p>
            <a:pPr algn="ctr"/>
            <a:r>
              <a:rPr lang="fr-FR" sz="2000" b="1" dirty="0">
                <a:cs typeface="Calibri"/>
              </a:rPr>
              <a:t>EDUS – 24.03/24.05</a:t>
            </a:r>
          </a:p>
        </p:txBody>
      </p:sp>
      <p:sp>
        <p:nvSpPr>
          <p:cNvPr id="10" name="Rectangle à coins arrondis 8">
            <a:extLst>
              <a:ext uri="{FF2B5EF4-FFF2-40B4-BE49-F238E27FC236}">
                <a16:creationId xmlns:a16="http://schemas.microsoft.com/office/drawing/2014/main" id="{8E276195-856F-0B46-B7B9-8FF98F6932D1}"/>
              </a:ext>
            </a:extLst>
          </p:cNvPr>
          <p:cNvSpPr/>
          <p:nvPr/>
        </p:nvSpPr>
        <p:spPr>
          <a:xfrm>
            <a:off x="9360402" y="2053031"/>
            <a:ext cx="2048101" cy="4032250"/>
          </a:xfrm>
          <a:prstGeom prst="roundRect">
            <a:avLst>
              <a:gd name="adj" fmla="val 1019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altLang="fr-FR" sz="14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altLang="fr-FR" b="1" dirty="0">
                <a:solidFill>
                  <a:schemeClr val="tx1"/>
                </a:solidFill>
              </a:rPr>
              <a:t>Vie </a:t>
            </a:r>
            <a:r>
              <a:rPr lang="en-GB" altLang="fr-FR" b="1" dirty="0" err="1">
                <a:solidFill>
                  <a:schemeClr val="tx1"/>
                </a:solidFill>
              </a:rPr>
              <a:t>économique</a:t>
            </a:r>
            <a:r>
              <a:rPr lang="en-GB" altLang="fr-FR" b="1" dirty="0">
                <a:solidFill>
                  <a:schemeClr val="tx1"/>
                </a:solidFill>
              </a:rPr>
              <a:t> et </a:t>
            </a:r>
            <a:r>
              <a:rPr lang="en-GB" altLang="fr-FR" b="1" dirty="0" err="1">
                <a:solidFill>
                  <a:schemeClr val="tx1"/>
                </a:solidFill>
              </a:rPr>
              <a:t>sociale</a:t>
            </a:r>
            <a:r>
              <a:rPr lang="en-GB" altLang="fr-FR" b="1" dirty="0">
                <a:solidFill>
                  <a:schemeClr val="tx1"/>
                </a:solidFill>
              </a:rPr>
              <a:t> </a:t>
            </a:r>
          </a:p>
          <a:p>
            <a:pPr algn="ctr">
              <a:defRPr/>
            </a:pPr>
            <a:endParaRPr lang="en-GB" altLang="fr-FR" sz="1600" b="1" i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fr-FR" altLang="fr-FR" sz="1600" i="1" dirty="0">
                <a:solidFill>
                  <a:schemeClr val="tx1"/>
                </a:solidFill>
              </a:rPr>
              <a:t>Habilitations article 38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i="1" dirty="0"/>
          </a:p>
        </p:txBody>
      </p:sp>
      <p:sp>
        <p:nvSpPr>
          <p:cNvPr id="11" name="Rectangle à coins arrondis 8">
            <a:extLst>
              <a:ext uri="{FF2B5EF4-FFF2-40B4-BE49-F238E27FC236}">
                <a16:creationId xmlns:a16="http://schemas.microsoft.com/office/drawing/2014/main" id="{66186C2E-52E3-EF4B-BFF1-CF79A3774E90}"/>
              </a:ext>
            </a:extLst>
          </p:cNvPr>
          <p:cNvSpPr/>
          <p:nvPr/>
        </p:nvSpPr>
        <p:spPr>
          <a:xfrm>
            <a:off x="2589212" y="2053031"/>
            <a:ext cx="6504777" cy="4032250"/>
          </a:xfrm>
          <a:prstGeom prst="roundRect">
            <a:avLst>
              <a:gd name="adj" fmla="val 7793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fr-FR" b="1" dirty="0">
                <a:solidFill>
                  <a:schemeClr val="tx1"/>
                </a:solidFill>
              </a:rPr>
              <a:t>Police sanitaire </a:t>
            </a:r>
          </a:p>
          <a:p>
            <a:pPr algn="ctr">
              <a:defRPr/>
            </a:pPr>
            <a:r>
              <a:rPr lang="en-GB" altLang="fr-FR" sz="1600" i="1" dirty="0">
                <a:solidFill>
                  <a:schemeClr val="tx1"/>
                </a:solidFill>
              </a:rPr>
              <a:t>Articles L. 3131-12 </a:t>
            </a:r>
            <a:r>
              <a:rPr lang="en-GB" altLang="fr-FR" sz="1600" i="1" dirty="0" err="1">
                <a:solidFill>
                  <a:schemeClr val="tx1"/>
                </a:solidFill>
              </a:rPr>
              <a:t>à</a:t>
            </a:r>
            <a:r>
              <a:rPr lang="en-GB" altLang="fr-FR" sz="1600" i="1" dirty="0">
                <a:solidFill>
                  <a:schemeClr val="tx1"/>
                </a:solidFill>
              </a:rPr>
              <a:t> L. 3131-20 nouveaux CSP</a:t>
            </a: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en-GB" altLang="fr-FR" sz="1600" b="1" i="1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i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i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305334-1442-8B4F-8DF9-0C29F03A41B4}"/>
              </a:ext>
            </a:extLst>
          </p:cNvPr>
          <p:cNvSpPr/>
          <p:nvPr/>
        </p:nvSpPr>
        <p:spPr>
          <a:xfrm>
            <a:off x="2767941" y="2805331"/>
            <a:ext cx="1169045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L. 3131-15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02E6B8-DD9B-5541-9F5F-956940FCAEA7}"/>
              </a:ext>
            </a:extLst>
          </p:cNvPr>
          <p:cNvSpPr/>
          <p:nvPr/>
        </p:nvSpPr>
        <p:spPr>
          <a:xfrm>
            <a:off x="4199687" y="2788139"/>
            <a:ext cx="1715947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Premier Ministre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183D005-44D8-EE42-BC90-200E193D0672}"/>
              </a:ext>
            </a:extLst>
          </p:cNvPr>
          <p:cNvSpPr/>
          <p:nvPr/>
        </p:nvSpPr>
        <p:spPr>
          <a:xfrm>
            <a:off x="6174783" y="2818989"/>
            <a:ext cx="2673692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  <a:cs typeface="Calibri"/>
              </a:rPr>
              <a:t>Décret 2020-293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  <a:cs typeface="Calibri"/>
              </a:rPr>
              <a:t>23.03.2020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75AF6F5-FD0C-ED40-B052-EB9386BF30D7}"/>
              </a:ext>
            </a:extLst>
          </p:cNvPr>
          <p:cNvSpPr/>
          <p:nvPr/>
        </p:nvSpPr>
        <p:spPr>
          <a:xfrm>
            <a:off x="2767940" y="3551567"/>
            <a:ext cx="1169045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L. 3131-16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3F647C-2C34-054D-897A-80A6657EC37E}"/>
              </a:ext>
            </a:extLst>
          </p:cNvPr>
          <p:cNvSpPr/>
          <p:nvPr/>
        </p:nvSpPr>
        <p:spPr>
          <a:xfrm>
            <a:off x="4199687" y="3568805"/>
            <a:ext cx="1715947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Ministre Santé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88550A8-FC4C-D342-BAA6-6EFCBC21E5B3}"/>
              </a:ext>
            </a:extLst>
          </p:cNvPr>
          <p:cNvSpPr/>
          <p:nvPr/>
        </p:nvSpPr>
        <p:spPr>
          <a:xfrm>
            <a:off x="6169822" y="3467563"/>
            <a:ext cx="2673692" cy="96839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  <a:cs typeface="Calibri"/>
              </a:rPr>
              <a:t>Arrêté 23.03.2020</a:t>
            </a:r>
          </a:p>
          <a:p>
            <a:pPr algn="ctr"/>
            <a:r>
              <a:rPr lang="fr-FR" sz="1600" i="1" dirty="0">
                <a:solidFill>
                  <a:schemeClr val="tx1"/>
                </a:solidFill>
                <a:cs typeface="Calibri"/>
              </a:rPr>
              <a:t>Organisation et fonctionnement du système de santé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F75DEFE-192F-B144-8BA5-61B839E94E10}"/>
              </a:ext>
            </a:extLst>
          </p:cNvPr>
          <p:cNvSpPr/>
          <p:nvPr/>
        </p:nvSpPr>
        <p:spPr>
          <a:xfrm>
            <a:off x="2767940" y="4916534"/>
            <a:ext cx="1169045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L. 3131-17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6F89C1B-5E45-7546-8B3D-E9252F979D38}"/>
              </a:ext>
            </a:extLst>
          </p:cNvPr>
          <p:cNvSpPr/>
          <p:nvPr/>
        </p:nvSpPr>
        <p:spPr>
          <a:xfrm>
            <a:off x="4199688" y="5238368"/>
            <a:ext cx="1715947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Maire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8B5816B-6467-7F42-AA43-1B4A35179A44}"/>
              </a:ext>
            </a:extLst>
          </p:cNvPr>
          <p:cNvSpPr/>
          <p:nvPr/>
        </p:nvSpPr>
        <p:spPr>
          <a:xfrm>
            <a:off x="4191173" y="4549035"/>
            <a:ext cx="1715947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Préfet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01C99F0-5011-0440-B8BF-1CA1CE3C199C}"/>
              </a:ext>
            </a:extLst>
          </p:cNvPr>
          <p:cNvSpPr/>
          <p:nvPr/>
        </p:nvSpPr>
        <p:spPr>
          <a:xfrm>
            <a:off x="6178337" y="5238195"/>
            <a:ext cx="2673692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  <a:cs typeface="Calibri"/>
              </a:rPr>
              <a:t>Exclu (CE, 17.04.2020, Sceaux)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20F5EB1-4F07-C343-9678-8F288F19A78C}"/>
              </a:ext>
            </a:extLst>
          </p:cNvPr>
          <p:cNvSpPr/>
          <p:nvPr/>
        </p:nvSpPr>
        <p:spPr>
          <a:xfrm>
            <a:off x="6178337" y="4593023"/>
            <a:ext cx="2673692" cy="53133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  <a:cs typeface="Calibri"/>
              </a:rPr>
              <a:t>Toutes mesures dictées par la situation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99D88314-E157-E446-AEBD-7AA459DB70B2}"/>
              </a:ext>
            </a:extLst>
          </p:cNvPr>
          <p:cNvCxnSpPr>
            <a:stCxn id="13" idx="3"/>
          </p:cNvCxnSpPr>
          <p:nvPr/>
        </p:nvCxnSpPr>
        <p:spPr>
          <a:xfrm flipV="1">
            <a:off x="3936986" y="3066305"/>
            <a:ext cx="262701" cy="46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354D5E2C-6B0B-F94F-AB2F-E0D6E8EE6A1C}"/>
              </a:ext>
            </a:extLst>
          </p:cNvPr>
          <p:cNvCxnSpPr>
            <a:endCxn id="19" idx="1"/>
          </p:cNvCxnSpPr>
          <p:nvPr/>
        </p:nvCxnSpPr>
        <p:spPr>
          <a:xfrm>
            <a:off x="5915635" y="3079963"/>
            <a:ext cx="259148" cy="46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45A912D7-961C-814C-B8E8-5C46EE299892}"/>
              </a:ext>
            </a:extLst>
          </p:cNvPr>
          <p:cNvCxnSpPr>
            <a:cxnSpLocks/>
          </p:cNvCxnSpPr>
          <p:nvPr/>
        </p:nvCxnSpPr>
        <p:spPr>
          <a:xfrm>
            <a:off x="3943019" y="3814888"/>
            <a:ext cx="248154" cy="23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3135DF5E-8A85-2B46-8AD8-98BE7BF5BC62}"/>
              </a:ext>
            </a:extLst>
          </p:cNvPr>
          <p:cNvCxnSpPr/>
          <p:nvPr/>
        </p:nvCxnSpPr>
        <p:spPr>
          <a:xfrm>
            <a:off x="5910397" y="3841920"/>
            <a:ext cx="259148" cy="46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1CE7DC01-D9A1-8245-B37B-2A84FEAE2CFD}"/>
              </a:ext>
            </a:extLst>
          </p:cNvPr>
          <p:cNvCxnSpPr>
            <a:cxnSpLocks/>
            <a:stCxn id="29" idx="3"/>
            <a:endCxn id="31" idx="1"/>
          </p:cNvCxnSpPr>
          <p:nvPr/>
        </p:nvCxnSpPr>
        <p:spPr>
          <a:xfrm flipV="1">
            <a:off x="3936985" y="4814704"/>
            <a:ext cx="254188" cy="3674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C0F6270C-776D-E848-BB39-91A9874D5FE0}"/>
              </a:ext>
            </a:extLst>
          </p:cNvPr>
          <p:cNvCxnSpPr>
            <a:cxnSpLocks/>
            <a:stCxn id="29" idx="3"/>
            <a:endCxn id="30" idx="1"/>
          </p:cNvCxnSpPr>
          <p:nvPr/>
        </p:nvCxnSpPr>
        <p:spPr>
          <a:xfrm>
            <a:off x="3936985" y="5182203"/>
            <a:ext cx="262703" cy="3218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61B05D2B-AD78-2E4E-B580-C5A37AFC8016}"/>
              </a:ext>
            </a:extLst>
          </p:cNvPr>
          <p:cNvCxnSpPr/>
          <p:nvPr/>
        </p:nvCxnSpPr>
        <p:spPr>
          <a:xfrm>
            <a:off x="5910674" y="5562247"/>
            <a:ext cx="259148" cy="46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06868E1B-A162-0640-8CC9-1902A86E391E}"/>
              </a:ext>
            </a:extLst>
          </p:cNvPr>
          <p:cNvCxnSpPr>
            <a:cxnSpLocks/>
          </p:cNvCxnSpPr>
          <p:nvPr/>
        </p:nvCxnSpPr>
        <p:spPr>
          <a:xfrm>
            <a:off x="5897288" y="4846736"/>
            <a:ext cx="259148" cy="46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6A3ED6E0-5E82-C347-B398-C2F1624A16A6}"/>
              </a:ext>
            </a:extLst>
          </p:cNvPr>
          <p:cNvCxnSpPr>
            <a:cxnSpLocks/>
          </p:cNvCxnSpPr>
          <p:nvPr/>
        </p:nvCxnSpPr>
        <p:spPr>
          <a:xfrm flipH="1">
            <a:off x="5839533" y="1644025"/>
            <a:ext cx="1024076" cy="394287"/>
          </a:xfrm>
          <a:prstGeom prst="straightConnector1">
            <a:avLst/>
          </a:prstGeom>
          <a:ln w="38100">
            <a:solidFill>
              <a:srgbClr val="F0A22E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BBD1BDC8-98FE-584F-A008-3A9FEB1C0B10}"/>
              </a:ext>
            </a:extLst>
          </p:cNvPr>
          <p:cNvCxnSpPr>
            <a:cxnSpLocks/>
            <a:stCxn id="3" idx="2"/>
            <a:endCxn id="10" idx="0"/>
          </p:cNvCxnSpPr>
          <p:nvPr/>
        </p:nvCxnSpPr>
        <p:spPr>
          <a:xfrm>
            <a:off x="6865677" y="1658744"/>
            <a:ext cx="3518776" cy="394287"/>
          </a:xfrm>
          <a:prstGeom prst="straightConnector1">
            <a:avLst/>
          </a:prstGeom>
          <a:ln w="38100">
            <a:solidFill>
              <a:srgbClr val="F0A22E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Espace réservé du pied de page 49">
            <a:extLst>
              <a:ext uri="{FF2B5EF4-FFF2-40B4-BE49-F238E27FC236}">
                <a16:creationId xmlns:a16="http://schemas.microsoft.com/office/drawing/2014/main" id="{BD60411C-5F8A-764D-8E44-CEA9311A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2754"/>
            <a:ext cx="7619999" cy="365125"/>
          </a:xfrm>
        </p:spPr>
        <p:txBody>
          <a:bodyPr/>
          <a:lstStyle/>
          <a:p>
            <a:r>
              <a:rPr lang="en-US" dirty="0"/>
              <a:t>Cercle Montesquieu I </a:t>
            </a:r>
            <a:r>
              <a:rPr lang="en-US" dirty="0" err="1"/>
              <a:t>Décryptage</a:t>
            </a:r>
            <a:r>
              <a:rPr lang="en-US" dirty="0"/>
              <a:t> de </a:t>
            </a:r>
            <a:r>
              <a:rPr lang="en-US" dirty="0" err="1"/>
              <a:t>l'actualité</a:t>
            </a:r>
            <a:r>
              <a:rPr lang="en-US" dirty="0"/>
              <a:t> </a:t>
            </a:r>
            <a:r>
              <a:rPr lang="en-US" dirty="0" err="1"/>
              <a:t>liée</a:t>
            </a:r>
            <a:r>
              <a:rPr lang="en-US" dirty="0"/>
              <a:t> au Covid-19 par </a:t>
            </a:r>
            <a:r>
              <a:rPr lang="en-US" dirty="0" err="1"/>
              <a:t>Geneste</a:t>
            </a:r>
            <a:r>
              <a:rPr lang="en-US" dirty="0"/>
              <a:t> &amp; </a:t>
            </a:r>
            <a:r>
              <a:rPr lang="en-US" dirty="0" err="1"/>
              <a:t>Devulder</a:t>
            </a:r>
            <a:r>
              <a:rPr lang="en-US" dirty="0"/>
              <a:t> Avocats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A4A79A0-678F-BB43-8D63-07F45EFAD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5</a:t>
            </a:fld>
            <a:endParaRPr lang="en-US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202A31A6-7924-454D-93BB-1587B566D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05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3CE0AE-BE3B-2345-BEE5-CB4785A73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4847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1.2. Le cadre juridique au niveau français</a:t>
            </a:r>
            <a:r>
              <a:rPr lang="fr-FR" sz="3200" dirty="0">
                <a:solidFill>
                  <a:schemeClr val="tx1"/>
                </a:solidFill>
              </a:rPr>
              <a:t> (2/3</a:t>
            </a:r>
            <a:r>
              <a:rPr lang="fr-FR" dirty="0">
                <a:solidFill>
                  <a:schemeClr val="tx1"/>
                </a:solidFill>
              </a:rPr>
              <a:t>)</a:t>
            </a:r>
            <a:endParaRPr lang="fr-FR" sz="3200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6CE7A9-0D7F-8E4A-A1C3-0C1F22242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C8E176-D3F6-6745-B7A9-0E20DA760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6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F3E3CC6-C0F9-6341-8390-D4E405B4D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AE1E00A4-67F9-434A-BFBE-AC69860DE4E6}"/>
              </a:ext>
            </a:extLst>
          </p:cNvPr>
          <p:cNvSpPr txBox="1">
            <a:spLocks/>
          </p:cNvSpPr>
          <p:nvPr/>
        </p:nvSpPr>
        <p:spPr>
          <a:xfrm>
            <a:off x="2334743" y="1435625"/>
            <a:ext cx="4342893" cy="4700183"/>
          </a:xfrm>
          <a:prstGeom prst="rect">
            <a:avLst/>
          </a:prstGeom>
          <a:ln w="38100">
            <a:solidFill>
              <a:srgbClr val="F0A22E"/>
            </a:solidFill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Wingdings 3" charset="2"/>
              <a:buNone/>
            </a:pPr>
            <a:r>
              <a:rPr lang="fr-FR" sz="1600" b="1" dirty="0">
                <a:cs typeface="Calibri"/>
              </a:rPr>
              <a:t>DÉCRET DU 23 MARS</a:t>
            </a:r>
          </a:p>
          <a:p>
            <a:pPr marL="0" indent="0" algn="ctr">
              <a:spcBef>
                <a:spcPts val="600"/>
              </a:spcBef>
              <a:buFont typeface="Wingdings 3" charset="2"/>
              <a:buNone/>
            </a:pPr>
            <a:r>
              <a:rPr lang="fr-FR" sz="1600" b="1" dirty="0">
                <a:cs typeface="Calibri"/>
              </a:rPr>
              <a:t>8 chapitres, 20 articles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1400" dirty="0">
                <a:cs typeface="Calibri"/>
              </a:rPr>
              <a:t>Dispositions générales (1 et 2)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1400" dirty="0">
                <a:cs typeface="Calibri"/>
              </a:rPr>
              <a:t>Déplacements et transports (3 à 6)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1400" dirty="0">
                <a:cs typeface="Calibri"/>
              </a:rPr>
              <a:t>Rassemblements réunions, activités (7)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1400" dirty="0">
                <a:cs typeface="Calibri"/>
              </a:rPr>
              <a:t>Etablissements, concours, examens (8 à 10)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1400" dirty="0">
                <a:cs typeface="Calibri"/>
              </a:rPr>
              <a:t>Prix (11)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1400" dirty="0">
                <a:cs typeface="Calibri"/>
              </a:rPr>
              <a:t>Réquisitions (12 et 12-1)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1400" dirty="0">
                <a:cs typeface="Calibri"/>
              </a:rPr>
              <a:t>Médicaments (12-2 à 12-4)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1400" dirty="0">
                <a:cs typeface="Calibri"/>
              </a:rPr>
              <a:t>Opérations funéraires (12-5 à 15)</a:t>
            </a: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buFont typeface="Wingdings 3" charset="2"/>
              <a:buNone/>
            </a:pPr>
            <a:endParaRPr lang="fr-FR" sz="1400" b="1" dirty="0">
              <a:cs typeface="Calibri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buFont typeface="Wingdings 3" charset="2"/>
              <a:buNone/>
            </a:pPr>
            <a:r>
              <a:rPr lang="fr-FR" sz="1400" b="1" dirty="0">
                <a:cs typeface="Calibri"/>
              </a:rPr>
              <a:t>Deadline variable: 11, 24, 31 mai voire 1</a:t>
            </a:r>
            <a:r>
              <a:rPr lang="fr-FR" sz="1400" b="1" baseline="30000" dirty="0">
                <a:cs typeface="Calibri"/>
              </a:rPr>
              <a:t>er</a:t>
            </a:r>
            <a:r>
              <a:rPr lang="fr-FR" sz="1400" b="1" dirty="0">
                <a:cs typeface="Calibri"/>
              </a:rPr>
              <a:t>/09</a:t>
            </a:r>
          </a:p>
        </p:txBody>
      </p:sp>
      <p:sp>
        <p:nvSpPr>
          <p:cNvPr id="14" name="Espace réservé du contenu 5">
            <a:extLst>
              <a:ext uri="{FF2B5EF4-FFF2-40B4-BE49-F238E27FC236}">
                <a16:creationId xmlns:a16="http://schemas.microsoft.com/office/drawing/2014/main" id="{68DDA287-BC97-4F7A-B095-64E5B6D6D23F}"/>
              </a:ext>
            </a:extLst>
          </p:cNvPr>
          <p:cNvSpPr txBox="1">
            <a:spLocks/>
          </p:cNvSpPr>
          <p:nvPr/>
        </p:nvSpPr>
        <p:spPr>
          <a:xfrm>
            <a:off x="7048768" y="1435625"/>
            <a:ext cx="4922741" cy="4694812"/>
          </a:xfrm>
          <a:prstGeom prst="rect">
            <a:avLst/>
          </a:prstGeom>
          <a:ln w="38100">
            <a:solidFill>
              <a:srgbClr val="F0A22E"/>
            </a:solidFill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200"/>
              </a:spcBef>
              <a:buNone/>
            </a:pPr>
            <a:r>
              <a:rPr lang="fr-FR" sz="1600" b="1" dirty="0">
                <a:cs typeface="Calibri"/>
              </a:rPr>
              <a:t>ARRÊTÉ DU 23 MARS</a:t>
            </a:r>
            <a:endParaRPr lang="fr-FR" sz="1600" b="1" dirty="0">
              <a:cs typeface="CalA"/>
            </a:endParaRPr>
          </a:p>
          <a:p>
            <a:pPr marL="0" indent="0" algn="ctr">
              <a:spcBef>
                <a:spcPts val="200"/>
              </a:spcBef>
              <a:buFont typeface="Wingdings 3" charset="2"/>
              <a:buNone/>
            </a:pPr>
            <a:r>
              <a:rPr lang="fr-FR" sz="1600" b="1" dirty="0">
                <a:cs typeface="Calibri"/>
              </a:rPr>
              <a:t>11 chapitres, 21 articles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Dispositions générales (1)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Pharmacies, prestataires, distributeurs (2 à 6)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Etablissements de santé (7)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Télésanté (8)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Professionnels de santé (8-1)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Armées (9 et 10)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Hospitalisation à domicile (10-1 et 10-2)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Laboratoires de biologie médicale (10-3)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IVG (10-4 et 10-5)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400" dirty="0">
                <a:cs typeface="Calibri"/>
              </a:rPr>
              <a:t>DASRI (10-6)</a:t>
            </a:r>
          </a:p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fr-FR" sz="1300" dirty="0">
                <a:cs typeface="Calibri"/>
              </a:rPr>
              <a:t>Traitement des données à caractère personnel (10-7)</a:t>
            </a:r>
          </a:p>
          <a:p>
            <a:pPr marL="0" indent="0" algn="ctr">
              <a:lnSpc>
                <a:spcPct val="150000"/>
              </a:lnSpc>
              <a:spcBef>
                <a:spcPts val="200"/>
              </a:spcBef>
              <a:buFont typeface="Wingdings 3" charset="2"/>
              <a:buNone/>
            </a:pPr>
            <a:r>
              <a:rPr lang="fr-FR" sz="1400" b="1" dirty="0">
                <a:cs typeface="Calibri"/>
              </a:rPr>
              <a:t>Deadline: 11 ou 24 mai  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1D1D6626-8EAE-4C02-8E65-EDE9477C4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40" y="1879457"/>
            <a:ext cx="1591871" cy="2261383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39F5C0E-E5F4-4445-9DAC-208B4271A0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36" y="3181701"/>
            <a:ext cx="1591871" cy="2264944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77825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3CE0AE-BE3B-2345-BEE5-CB4785A73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12093"/>
          </a:xfrm>
        </p:spPr>
        <p:txBody>
          <a:bodyPr>
            <a:normAutofit/>
          </a:bodyPr>
          <a:lstStyle/>
          <a:p>
            <a:r>
              <a:rPr lang="fr-FR" sz="2900" b="1" dirty="0">
                <a:solidFill>
                  <a:srgbClr val="F0A22E"/>
                </a:solidFill>
              </a:rPr>
              <a:t>1.2. Le cadre juridique au niveau français </a:t>
            </a:r>
            <a:r>
              <a:rPr lang="fr-FR" sz="2900" dirty="0">
                <a:solidFill>
                  <a:schemeClr val="tx1"/>
                </a:solidFill>
              </a:rPr>
              <a:t>(3/3)</a:t>
            </a:r>
            <a:endParaRPr lang="fr-FR" sz="29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7D3E52-05B3-DC46-91D8-A3C70FCAB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577009"/>
            <a:ext cx="9072701" cy="465688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2300" b="1" u="sng" dirty="0">
                <a:solidFill>
                  <a:schemeClr val="tx1"/>
                </a:solidFill>
                <a:cs typeface="Calibri"/>
              </a:rPr>
              <a:t>HABILITATIONS ARTICLE 38 CONSTITUTION</a:t>
            </a:r>
          </a:p>
          <a:p>
            <a:pPr marL="0" indent="0" algn="ctr">
              <a:buNone/>
            </a:pPr>
            <a:endParaRPr lang="fr-FR" sz="1200" b="1" u="sng" dirty="0">
              <a:solidFill>
                <a:schemeClr val="tx1"/>
              </a:solidFill>
              <a:cs typeface="Calibri"/>
            </a:endParaRPr>
          </a:p>
          <a:p>
            <a:r>
              <a:rPr lang="fr-FR" sz="2300" dirty="0">
                <a:cs typeface="Calibri"/>
              </a:rPr>
              <a:t>Jusqu’au </a:t>
            </a:r>
            <a:r>
              <a:rPr lang="fr-FR" sz="2300" b="1" dirty="0">
                <a:cs typeface="Calibri"/>
              </a:rPr>
              <a:t>24 juin</a:t>
            </a:r>
          </a:p>
          <a:p>
            <a:pPr>
              <a:lnSpc>
                <a:spcPct val="150000"/>
              </a:lnSpc>
            </a:pPr>
            <a:r>
              <a:rPr lang="fr-FR" sz="2300" dirty="0">
                <a:cs typeface="Calibri"/>
              </a:rPr>
              <a:t>Projet de loi de ratification dans les deux mois</a:t>
            </a:r>
          </a:p>
          <a:p>
            <a:pPr>
              <a:lnSpc>
                <a:spcPct val="150000"/>
              </a:lnSpc>
            </a:pPr>
            <a:r>
              <a:rPr lang="fr-FR" sz="2300" dirty="0">
                <a:cs typeface="Calibri"/>
              </a:rPr>
              <a:t>Contentieux sans succès devant le CE (10 avril 2020, CNB)</a:t>
            </a:r>
          </a:p>
          <a:p>
            <a:pPr>
              <a:lnSpc>
                <a:spcPct val="150000"/>
              </a:lnSpc>
            </a:pPr>
            <a:r>
              <a:rPr lang="fr-FR" sz="2300" dirty="0">
                <a:cs typeface="Calibri"/>
              </a:rPr>
              <a:t>Environ </a:t>
            </a:r>
            <a:r>
              <a:rPr lang="fr-FR" sz="2300" b="1" dirty="0">
                <a:cs typeface="Calibri"/>
              </a:rPr>
              <a:t>50 ordonnances</a:t>
            </a:r>
            <a:r>
              <a:rPr lang="fr-FR" sz="2300" dirty="0">
                <a:cs typeface="Calibri"/>
              </a:rPr>
              <a:t>, tous les domaines de la vie économique et sociale, dont 43 du 25 mars</a:t>
            </a:r>
          </a:p>
          <a:p>
            <a:pPr>
              <a:lnSpc>
                <a:spcPct val="150000"/>
              </a:lnSpc>
            </a:pPr>
            <a:r>
              <a:rPr lang="fr-FR" sz="2300" dirty="0">
                <a:cs typeface="Calibri"/>
              </a:rPr>
              <a:t>Souvent rétroactives : 12 mars, 20 mars</a:t>
            </a:r>
          </a:p>
          <a:p>
            <a:pPr>
              <a:lnSpc>
                <a:spcPct val="150000"/>
              </a:lnSpc>
            </a:pPr>
            <a:r>
              <a:rPr lang="fr-FR" sz="2300" dirty="0">
                <a:cs typeface="Calibri"/>
              </a:rPr>
              <a:t>Législation provisoire dont la date de cessation n’est pas harmonisée : levée de l’EDUS +0, +1 ou +2 ou jusqu’au 31.12</a:t>
            </a:r>
          </a:p>
          <a:p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6CE7A9-0D7F-8E4A-A1C3-0C1F22242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Cercle Montesquieu I Décryptage de l'actualité liée au Covid-19 par Geneste &amp; Devulder Avocats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C8E176-D3F6-6745-B7A9-0E20DA760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7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F3E3CC6-C0F9-6341-8390-D4E405B4D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8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D5132-15D0-0E45-B5ED-CB1DCAF08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6979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0A22E"/>
                </a:solidFill>
              </a:rPr>
              <a:t>1.3. Le cadre juridique au niveau européen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D2F3DDA4-5964-2E49-9027-05AA0361BC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024651"/>
              </p:ext>
            </p:extLst>
          </p:nvPr>
        </p:nvGraphicFramePr>
        <p:xfrm>
          <a:off x="1979076" y="1350213"/>
          <a:ext cx="10530602" cy="5162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7AC964-AD5C-7445-A77B-D075ACFF4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2925" y="6459722"/>
            <a:ext cx="7619999" cy="365125"/>
          </a:xfrm>
        </p:spPr>
        <p:txBody>
          <a:bodyPr/>
          <a:lstStyle/>
          <a:p>
            <a:r>
              <a:rPr lang="en-US" dirty="0"/>
              <a:t>Cercle Montesquieu I </a:t>
            </a:r>
            <a:r>
              <a:rPr lang="en-US" dirty="0" err="1"/>
              <a:t>Décryptage</a:t>
            </a:r>
            <a:r>
              <a:rPr lang="en-US" dirty="0"/>
              <a:t> de </a:t>
            </a:r>
            <a:r>
              <a:rPr lang="en-US" dirty="0" err="1"/>
              <a:t>l'actualité</a:t>
            </a:r>
            <a:r>
              <a:rPr lang="en-US" dirty="0"/>
              <a:t> </a:t>
            </a:r>
            <a:r>
              <a:rPr lang="en-US" dirty="0" err="1"/>
              <a:t>liée</a:t>
            </a:r>
            <a:r>
              <a:rPr lang="en-US" dirty="0"/>
              <a:t> au Covid-19 par </a:t>
            </a:r>
            <a:r>
              <a:rPr lang="en-US" dirty="0" err="1"/>
              <a:t>Geneste</a:t>
            </a:r>
            <a:r>
              <a:rPr lang="en-US" dirty="0"/>
              <a:t> &amp; </a:t>
            </a:r>
            <a:r>
              <a:rPr lang="en-US" dirty="0" err="1"/>
              <a:t>Devulder</a:t>
            </a:r>
            <a:r>
              <a:rPr lang="en-US" dirty="0"/>
              <a:t> Avocats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A7BC7F-B606-1645-AFFE-5AB482654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8</a:t>
            </a:fld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86C5F97-1258-C442-BD29-13D9EA031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58329" y="6454451"/>
            <a:ext cx="1146283" cy="370396"/>
          </a:xfrm>
        </p:spPr>
        <p:txBody>
          <a:bodyPr/>
          <a:lstStyle/>
          <a:p>
            <a:r>
              <a:rPr lang="fr-FR" dirty="0"/>
              <a:t>24 avril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805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ACEBD4-FC75-DE44-BC71-80218B3E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8432884" cy="128089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0A22E"/>
                </a:solidFill>
              </a:rPr>
              <a:t>2. Gestion des pénuries et conditions de partage d’information entre concurrents</a:t>
            </a:r>
            <a:endParaRPr lang="fr-FR" dirty="0">
              <a:solidFill>
                <a:srgbClr val="F0A22E"/>
              </a:solidFill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9BF328A3-5E0E-499C-9F9B-874345D86E3B}"/>
              </a:ext>
            </a:extLst>
          </p:cNvPr>
          <p:cNvGrpSpPr/>
          <p:nvPr/>
        </p:nvGrpSpPr>
        <p:grpSpPr>
          <a:xfrm>
            <a:off x="2570922" y="2050771"/>
            <a:ext cx="8004314" cy="4239201"/>
            <a:chOff x="2703443" y="1904999"/>
            <a:chExt cx="8004314" cy="4239201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54C0C00A-BA13-EE48-B48F-20C9CF55F932}"/>
                </a:ext>
              </a:extLst>
            </p:cNvPr>
            <p:cNvSpPr/>
            <p:nvPr/>
          </p:nvSpPr>
          <p:spPr>
            <a:xfrm>
              <a:off x="2703443" y="1904999"/>
              <a:ext cx="8004314" cy="4079665"/>
            </a:xfrm>
            <a:prstGeom prst="roundRect">
              <a:avLst>
                <a:gd name="adj" fmla="val 7557"/>
              </a:avLst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105F44C9-7A9E-774C-A9A6-5BB932C839C9}"/>
                </a:ext>
              </a:extLst>
            </p:cNvPr>
            <p:cNvSpPr txBox="1"/>
            <p:nvPr/>
          </p:nvSpPr>
          <p:spPr>
            <a:xfrm>
              <a:off x="2873203" y="2050772"/>
              <a:ext cx="7702033" cy="4093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>
                  <a:solidFill>
                    <a:schemeClr val="bg1"/>
                  </a:solidFill>
                </a:rPr>
                <a:t>2.1. La gestion des pénuries de médicaments : une compétence nationale</a:t>
              </a:r>
            </a:p>
            <a:p>
              <a:endParaRPr lang="fr-FR" sz="2000" b="1" dirty="0">
                <a:solidFill>
                  <a:schemeClr val="bg1"/>
                </a:solidFill>
              </a:endParaRPr>
            </a:p>
            <a:p>
              <a:r>
                <a:rPr lang="fr-FR" sz="2000" b="1" dirty="0">
                  <a:solidFill>
                    <a:schemeClr val="bg1"/>
                  </a:solidFill>
                </a:rPr>
                <a:t>2.2. Les initiatives nécessairement limitées de l’UE </a:t>
              </a:r>
            </a:p>
            <a:p>
              <a:endParaRPr lang="fr-FR" sz="2000" b="1" dirty="0">
                <a:solidFill>
                  <a:schemeClr val="bg1"/>
                </a:solidFill>
              </a:endParaRPr>
            </a:p>
            <a:p>
              <a:r>
                <a:rPr lang="fr-FR" sz="2000" b="1" dirty="0">
                  <a:solidFill>
                    <a:schemeClr val="bg1"/>
                  </a:solidFill>
                </a:rPr>
                <a:t>2.3. Les réponses des autorités françaises aux appels de l’UE</a:t>
              </a:r>
            </a:p>
            <a:p>
              <a:endParaRPr lang="fr-FR" sz="2000" b="1" dirty="0">
                <a:solidFill>
                  <a:schemeClr val="bg1"/>
                </a:solidFill>
              </a:endParaRPr>
            </a:p>
            <a:p>
              <a:r>
                <a:rPr lang="fr-FR" sz="2000" b="1" dirty="0">
                  <a:solidFill>
                    <a:schemeClr val="bg1"/>
                  </a:solidFill>
                </a:rPr>
                <a:t>2.4. Quelques cas particuliers: les DM, les EPI et les tests de diagnostic in-vitro</a:t>
              </a:r>
            </a:p>
            <a:p>
              <a:endParaRPr lang="fr-FR" sz="2000" b="1" dirty="0">
                <a:solidFill>
                  <a:schemeClr val="bg1"/>
                </a:solidFill>
              </a:endParaRPr>
            </a:p>
            <a:p>
              <a:r>
                <a:rPr lang="fr-FR" sz="2000" b="1" dirty="0">
                  <a:solidFill>
                    <a:schemeClr val="bg1"/>
                  </a:solidFill>
                </a:rPr>
                <a:t>2.5. Comment concilier projets de coopération et droit de la concurrence? </a:t>
              </a:r>
            </a:p>
            <a:p>
              <a:endParaRPr lang="fr-FR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4CC01F-B615-1240-9211-8D39CE8B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Cercle Montesquieu I Décryptage de l'actualité liée au Covid-19 par </a:t>
            </a:r>
            <a:r>
              <a:rPr lang="fr-FR" dirty="0" err="1"/>
              <a:t>Geneste</a:t>
            </a:r>
            <a:r>
              <a:rPr lang="fr-FR" dirty="0"/>
              <a:t> &amp; Devulder Avocats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CB0C34-4519-AA47-825B-83905497E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9</a:t>
            </a:fld>
            <a:endParaRPr lang="en-US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68B3DD96-CA36-594D-97DA-6E47F2FEA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24 avril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747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rin">
  <a:themeElements>
    <a:clrScheme name="Personnalisé 1">
      <a:dk1>
        <a:srgbClr val="000000"/>
      </a:dk1>
      <a:lt1>
        <a:srgbClr val="FFFFFF"/>
      </a:lt1>
      <a:dk2>
        <a:srgbClr val="040302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3391</TotalTime>
  <Words>2472</Words>
  <Application>Microsoft Macintosh PowerPoint</Application>
  <PresentationFormat>Grand écran</PresentationFormat>
  <Paragraphs>319</Paragraphs>
  <Slides>26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5" baseType="lpstr">
      <vt:lpstr>Arial</vt:lpstr>
      <vt:lpstr>Arial (Corps)</vt:lpstr>
      <vt:lpstr>Calibri</vt:lpstr>
      <vt:lpstr>Century Gothic</vt:lpstr>
      <vt:lpstr>Century Gothic (Titres)</vt:lpstr>
      <vt:lpstr>Verdana</vt:lpstr>
      <vt:lpstr>Wingdings</vt:lpstr>
      <vt:lpstr>Wingdings 3</vt:lpstr>
      <vt:lpstr>Brin</vt:lpstr>
      <vt:lpstr>Présentation PowerPoint</vt:lpstr>
      <vt:lpstr>Présentation PowerPoint</vt:lpstr>
      <vt:lpstr>1. Le Covid-19 : Un sujet juridique, source d’une abondante production normative et jurisprudentielle</vt:lpstr>
      <vt:lpstr>1.1. Le Covid-19 : un sujet juridique</vt:lpstr>
      <vt:lpstr>1.2. Le cadre juridique au niveau français (1/3)</vt:lpstr>
      <vt:lpstr>1.2. Le cadre juridique au niveau français (2/3)</vt:lpstr>
      <vt:lpstr>1.2. Le cadre juridique au niveau français (3/3)</vt:lpstr>
      <vt:lpstr>1.3. Le cadre juridique au niveau européen</vt:lpstr>
      <vt:lpstr>2. Gestion des pénuries et conditions de partage d’information entre concurrents</vt:lpstr>
      <vt:lpstr>2.1. La gestion des pénuries de médicaments : une compétence nationale </vt:lpstr>
      <vt:lpstr>2.2. Les initiatives nécessairement limitées de l’UE  </vt:lpstr>
      <vt:lpstr>2.2.1. Que demande l’UE aux EM ? </vt:lpstr>
      <vt:lpstr>2.2.2. Comment l’UE soutient-elle les titulaires d’AMM ? </vt:lpstr>
      <vt:lpstr>2.3. Les réponses des autorités françaises aux appels de l’UE </vt:lpstr>
      <vt:lpstr>2.4. Quelques cas particuliers: les DM et les EPI</vt:lpstr>
      <vt:lpstr>2.4. Quelques cas particuliers: les tests de diagnostic in-vitro du Covid-19</vt:lpstr>
      <vt:lpstr>2.5. Comment concilier projets de coopération et droit de la concurrence ? </vt:lpstr>
      <vt:lpstr>2.5.1. Sécurisation des pratiques </vt:lpstr>
      <vt:lpstr>2.5.2. Guidelines sur l’appréciation des échanges d’informations (1/3)</vt:lpstr>
      <vt:lpstr>2.5.2. Guidelines sur l’appréciation des échanges d’informations (2/3)</vt:lpstr>
      <vt:lpstr>2.5.2. Guidelines sur l’appréciation des échanges d’informations (3/3)</vt:lpstr>
      <vt:lpstr>3. Atteintes à la libre circulation des biens et impact sur la supply chain</vt:lpstr>
      <vt:lpstr>3.1. Etat des lieux</vt:lpstr>
      <vt:lpstr>3.2. Les propositions de la Commission</vt:lpstr>
      <vt:lpstr>3.3. Quelques spécificités pour les EPI  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Cercle Montesquieu_Covid-19</dc:title>
  <dc:subject/>
  <dc:creator>Marine Devulder</dc:creator>
  <cp:keywords/>
  <dc:description/>
  <cp:lastModifiedBy>Marine Devulder</cp:lastModifiedBy>
  <cp:revision>182</cp:revision>
  <dcterms:created xsi:type="dcterms:W3CDTF">2020-03-10T11:44:14Z</dcterms:created>
  <dcterms:modified xsi:type="dcterms:W3CDTF">2020-04-23T14:02:36Z</dcterms:modified>
  <cp:category/>
</cp:coreProperties>
</file>